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  <p:sldMasterId id="2147483683" r:id="rId15"/>
  </p:sldMasterIdLst>
  <p:notesMasterIdLst>
    <p:notesMasterId r:id="rId30"/>
  </p:notesMasterIdLst>
  <p:handoutMasterIdLst>
    <p:handoutMasterId r:id="rId31"/>
  </p:handoutMasterIdLst>
  <p:sldIdLst>
    <p:sldId id="269" r:id="rId16"/>
    <p:sldId id="278" r:id="rId17"/>
    <p:sldId id="262" r:id="rId18"/>
    <p:sldId id="274" r:id="rId19"/>
    <p:sldId id="272" r:id="rId20"/>
    <p:sldId id="276" r:id="rId21"/>
    <p:sldId id="279" r:id="rId22"/>
    <p:sldId id="277" r:id="rId23"/>
    <p:sldId id="273" r:id="rId24"/>
    <p:sldId id="271" r:id="rId25"/>
    <p:sldId id="268" r:id="rId26"/>
    <p:sldId id="267" r:id="rId27"/>
    <p:sldId id="280" r:id="rId28"/>
    <p:sldId id="258" r:id="rId29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2913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orient="horz" pos="1847" userDrawn="1">
          <p15:clr>
            <a:srgbClr val="A4A3A4"/>
          </p15:clr>
        </p15:guide>
        <p15:guide id="6" orient="horz" pos="1756" userDrawn="1">
          <p15:clr>
            <a:srgbClr val="A4A3A4"/>
          </p15:clr>
        </p15:guide>
        <p15:guide id="7" orient="horz" pos="713" userDrawn="1">
          <p15:clr>
            <a:srgbClr val="A4A3A4"/>
          </p15:clr>
        </p15:guide>
        <p15:guide id="8" pos="249" userDrawn="1">
          <p15:clr>
            <a:srgbClr val="A4A3A4"/>
          </p15:clr>
        </p15:guide>
        <p15:guide id="9" pos="1950" userDrawn="1">
          <p15:clr>
            <a:srgbClr val="A4A3A4"/>
          </p15:clr>
        </p15:guide>
        <p15:guide id="10" pos="2041" userDrawn="1">
          <p15:clr>
            <a:srgbClr val="A4A3A4"/>
          </p15:clr>
        </p15:guide>
        <p15:guide id="11" pos="3719" userDrawn="1">
          <p15:clr>
            <a:srgbClr val="A4A3A4"/>
          </p15:clr>
        </p15:guide>
        <p15:guide id="13" pos="381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7A7A7A"/>
    <a:srgbClr val="989898"/>
    <a:srgbClr val="08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 showGuides="1">
      <p:cViewPr>
        <p:scale>
          <a:sx n="170" d="100"/>
          <a:sy n="170" d="100"/>
        </p:scale>
        <p:origin x="78" y="96"/>
      </p:cViewPr>
      <p:guideLst>
        <p:guide orient="horz" pos="2913"/>
        <p:guide orient="horz" pos="1847"/>
        <p:guide orient="horz" pos="1756"/>
        <p:guide orient="horz" pos="713"/>
        <p:guide pos="5511"/>
        <p:guide pos="249"/>
        <p:guide pos="1950"/>
        <p:guide pos="2041"/>
        <p:guide pos="3719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27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764A8-B865-4D59-95A3-6EAA0893340B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AFA1A-4A70-4187-9F10-A5D38AC5D3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26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76F25-186E-49E3-91EA-3FB9D34A9F77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8717-C7C3-44D8-90E9-AAA5AE1C5F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87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MS PGothic" pitchFamily="34" charset="-128"/>
                <a:cs typeface="MS PGothic" charset="0"/>
              </a:rPr>
              <a:t>The needs of IT are evolving and now IT has to operate in a hybrid cloud environment while becoming a bi-modal organization itself</a:t>
            </a:r>
          </a:p>
          <a:p>
            <a:endParaRPr lang="en-US" dirty="0">
              <a:ea typeface="MS PGothic" pitchFamily="34" charset="-128"/>
              <a:cs typeface="MS PGothic" charset="0"/>
            </a:endParaRPr>
          </a:p>
          <a:p>
            <a:r>
              <a:rPr lang="en-US" dirty="0">
                <a:ea typeface="MS PGothic" pitchFamily="34" charset="-128"/>
                <a:cs typeface="MS PGothic" charset="0"/>
              </a:rPr>
              <a:t>Integration plays a vital role in both traditional and new IT models:</a:t>
            </a:r>
          </a:p>
          <a:p>
            <a:endParaRPr lang="en-US" dirty="0">
              <a:ea typeface="MS PGothic" pitchFamily="34" charset="-128"/>
              <a:cs typeface="MS PGothic" charset="0"/>
            </a:endParaRPr>
          </a:p>
          <a:p>
            <a:pPr marL="171435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webMethods Integration platform provides hybrid integration and API management capabilities to enable IT to meet modern challenges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Any application whether it is an on-premise legacy app or a newly acquired cloud app can be seamlessly integrated into IT landscape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New applications can be built quickly using the existing applications and be exposed via mobile and smart devices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Data and logic residing in IT apps can be exposed via APIs to customers and 3</a:t>
            </a:r>
            <a:r>
              <a:rPr lang="en-US" baseline="30000" dirty="0">
                <a:ea typeface="MS PGothic" pitchFamily="34" charset="-128"/>
                <a:cs typeface="MS PGothic" charset="0"/>
              </a:rPr>
              <a:t>rd</a:t>
            </a:r>
            <a:r>
              <a:rPr lang="en-US" dirty="0">
                <a:ea typeface="MS PGothic" pitchFamily="34" charset="-128"/>
                <a:cs typeface="MS PGothic" charset="0"/>
              </a:rPr>
              <a:t> party app developers to open new revenue channels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New apps and rich context powered by integrated apps can be used to improve customer experience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External partners, such as suppliers, can be digitally integrated for improved security and performance into B2B transactions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Wide range of IT, B2B and API standards are supported to quickly integrate new IT investments into IT fabric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Enterprise file transfers that scale as needed improve security and responsiveness of the company itself</a:t>
            </a:r>
          </a:p>
          <a:p>
            <a:pPr marL="628594" lvl="1" indent="-171435">
              <a:buFont typeface="Arial"/>
              <a:buChar char="•"/>
            </a:pPr>
            <a:r>
              <a:rPr lang="en-US" dirty="0">
                <a:ea typeface="MS PGothic" pitchFamily="34" charset="-128"/>
                <a:cs typeface="MS PGothic" charset="0"/>
              </a:rPr>
              <a:t>MDM is the “spell check” for the systems, ensuring data is accurate. It reduces costly data errors and improves customer experience</a:t>
            </a:r>
          </a:p>
          <a:p>
            <a:pPr marL="628594" lvl="1" indent="-171435">
              <a:buFont typeface="Arial"/>
              <a:buChar char="•"/>
            </a:pPr>
            <a:endParaRPr lang="en-US" dirty="0">
              <a:ea typeface="MS PGothic" pitchFamily="34" charset="-128"/>
              <a:cs typeface="MS PGothic" charset="0"/>
            </a:endParaRPr>
          </a:p>
          <a:p>
            <a:pPr marL="457159" lvl="1"/>
            <a:endParaRPr lang="en-US" dirty="0">
              <a:ea typeface="MS PGothic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7FF66-99CB-40F9-81B0-182073D1DC9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6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7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7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" y="0"/>
            <a:ext cx="9141291" cy="5143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22344" y="0"/>
            <a:ext cx="1410159" cy="5143500"/>
          </a:xfrm>
          <a:prstGeom prst="rect">
            <a:avLst/>
          </a:prstGeom>
          <a:gradFill>
            <a:gsLst>
              <a:gs pos="67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FontTx/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1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3636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95289" y="1131890"/>
            <a:ext cx="8353424" cy="3492499"/>
          </a:xfrm>
        </p:spPr>
        <p:txBody>
          <a:bodyPr lIns="0" tIns="0" rIns="0" b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303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060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827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Title &amp;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1693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95292" y="1131888"/>
            <a:ext cx="4104713" cy="3492500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4005" y="1131888"/>
            <a:ext cx="4104713" cy="3492500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292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2 Content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95292" y="1433293"/>
            <a:ext cx="4104713" cy="3191096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145292"/>
            <a:ext cx="4104712" cy="288000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4000" y="1145292"/>
            <a:ext cx="4104712" cy="288000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4005" y="1433293"/>
            <a:ext cx="4104713" cy="3191096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9032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458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 noEditPoints="1"/>
          </p:cNvSpPr>
          <p:nvPr/>
        </p:nvSpPr>
        <p:spPr bwMode="auto">
          <a:xfrm>
            <a:off x="2742612" y="2111047"/>
            <a:ext cx="3668704" cy="561211"/>
          </a:xfrm>
          <a:custGeom>
            <a:avLst/>
            <a:gdLst>
              <a:gd name="T0" fmla="*/ 564 w 634"/>
              <a:gd name="T1" fmla="*/ 91 h 97"/>
              <a:gd name="T2" fmla="*/ 561 w 634"/>
              <a:gd name="T3" fmla="*/ 82 h 97"/>
              <a:gd name="T4" fmla="*/ 535 w 634"/>
              <a:gd name="T5" fmla="*/ 83 h 97"/>
              <a:gd name="T6" fmla="*/ 567 w 634"/>
              <a:gd name="T7" fmla="*/ 66 h 97"/>
              <a:gd name="T8" fmla="*/ 460 w 634"/>
              <a:gd name="T9" fmla="*/ 54 h 97"/>
              <a:gd name="T10" fmla="*/ 410 w 634"/>
              <a:gd name="T11" fmla="*/ 42 h 97"/>
              <a:gd name="T12" fmla="*/ 413 w 634"/>
              <a:gd name="T13" fmla="*/ 52 h 97"/>
              <a:gd name="T14" fmla="*/ 442 w 634"/>
              <a:gd name="T15" fmla="*/ 56 h 97"/>
              <a:gd name="T16" fmla="*/ 433 w 634"/>
              <a:gd name="T17" fmla="*/ 97 h 97"/>
              <a:gd name="T18" fmla="*/ 110 w 634"/>
              <a:gd name="T19" fmla="*/ 73 h 97"/>
              <a:gd name="T20" fmla="*/ 95 w 634"/>
              <a:gd name="T21" fmla="*/ 82 h 97"/>
              <a:gd name="T22" fmla="*/ 92 w 634"/>
              <a:gd name="T23" fmla="*/ 91 h 97"/>
              <a:gd name="T24" fmla="*/ 137 w 634"/>
              <a:gd name="T25" fmla="*/ 78 h 97"/>
              <a:gd name="T26" fmla="*/ 119 w 634"/>
              <a:gd name="T27" fmla="*/ 48 h 97"/>
              <a:gd name="T28" fmla="*/ 135 w 634"/>
              <a:gd name="T29" fmla="*/ 42 h 97"/>
              <a:gd name="T30" fmla="*/ 92 w 634"/>
              <a:gd name="T31" fmla="*/ 55 h 97"/>
              <a:gd name="T32" fmla="*/ 23 w 634"/>
              <a:gd name="T33" fmla="*/ 40 h 97"/>
              <a:gd name="T34" fmla="*/ 37 w 634"/>
              <a:gd name="T35" fmla="*/ 0 h 97"/>
              <a:gd name="T36" fmla="*/ 442 w 634"/>
              <a:gd name="T37" fmla="*/ 84 h 97"/>
              <a:gd name="T38" fmla="*/ 442 w 634"/>
              <a:gd name="T39" fmla="*/ 68 h 97"/>
              <a:gd name="T40" fmla="*/ 531 w 634"/>
              <a:gd name="T41" fmla="*/ 55 h 97"/>
              <a:gd name="T42" fmla="*/ 549 w 634"/>
              <a:gd name="T43" fmla="*/ 63 h 97"/>
              <a:gd name="T44" fmla="*/ 363 w 634"/>
              <a:gd name="T45" fmla="*/ 84 h 97"/>
              <a:gd name="T46" fmla="*/ 344 w 634"/>
              <a:gd name="T47" fmla="*/ 39 h 97"/>
              <a:gd name="T48" fmla="*/ 328 w 634"/>
              <a:gd name="T49" fmla="*/ 39 h 97"/>
              <a:gd name="T50" fmla="*/ 279 w 634"/>
              <a:gd name="T51" fmla="*/ 18 h 97"/>
              <a:gd name="T52" fmla="*/ 262 w 634"/>
              <a:gd name="T53" fmla="*/ 38 h 97"/>
              <a:gd name="T54" fmla="*/ 243 w 634"/>
              <a:gd name="T55" fmla="*/ 26 h 97"/>
              <a:gd name="T56" fmla="*/ 252 w 634"/>
              <a:gd name="T57" fmla="*/ 25 h 97"/>
              <a:gd name="T58" fmla="*/ 237 w 634"/>
              <a:gd name="T59" fmla="*/ 13 h 97"/>
              <a:gd name="T60" fmla="*/ 208 w 634"/>
              <a:gd name="T61" fmla="*/ 39 h 97"/>
              <a:gd name="T62" fmla="*/ 218 w 634"/>
              <a:gd name="T63" fmla="*/ 94 h 97"/>
              <a:gd name="T64" fmla="*/ 236 w 634"/>
              <a:gd name="T65" fmla="*/ 51 h 97"/>
              <a:gd name="T66" fmla="*/ 296 w 634"/>
              <a:gd name="T67" fmla="*/ 94 h 97"/>
              <a:gd name="T68" fmla="*/ 295 w 634"/>
              <a:gd name="T69" fmla="*/ 82 h 97"/>
              <a:gd name="T70" fmla="*/ 281 w 634"/>
              <a:gd name="T71" fmla="*/ 77 h 97"/>
              <a:gd name="T72" fmla="*/ 319 w 634"/>
              <a:gd name="T73" fmla="*/ 95 h 97"/>
              <a:gd name="T74" fmla="*/ 398 w 634"/>
              <a:gd name="T75" fmla="*/ 80 h 97"/>
              <a:gd name="T76" fmla="*/ 379 w 634"/>
              <a:gd name="T77" fmla="*/ 39 h 97"/>
              <a:gd name="T78" fmla="*/ 505 w 634"/>
              <a:gd name="T79" fmla="*/ 37 h 97"/>
              <a:gd name="T80" fmla="*/ 474 w 634"/>
              <a:gd name="T81" fmla="*/ 94 h 97"/>
              <a:gd name="T82" fmla="*/ 493 w 634"/>
              <a:gd name="T83" fmla="*/ 51 h 97"/>
              <a:gd name="T84" fmla="*/ 174 w 634"/>
              <a:gd name="T85" fmla="*/ 97 h 97"/>
              <a:gd name="T86" fmla="*/ 165 w 634"/>
              <a:gd name="T87" fmla="*/ 67 h 97"/>
              <a:gd name="T88" fmla="*/ 165 w 634"/>
              <a:gd name="T89" fmla="*/ 67 h 97"/>
              <a:gd name="T90" fmla="*/ 592 w 634"/>
              <a:gd name="T91" fmla="*/ 52 h 97"/>
              <a:gd name="T92" fmla="*/ 626 w 634"/>
              <a:gd name="T93" fmla="*/ 59 h 97"/>
              <a:gd name="T94" fmla="*/ 633 w 634"/>
              <a:gd name="T95" fmla="*/ 43 h 97"/>
              <a:gd name="T96" fmla="*/ 634 w 634"/>
              <a:gd name="T97" fmla="*/ 40 h 97"/>
              <a:gd name="T98" fmla="*/ 625 w 634"/>
              <a:gd name="T99" fmla="*/ 63 h 97"/>
              <a:gd name="T100" fmla="*/ 634 w 634"/>
              <a:gd name="T101" fmla="*/ 49 h 97"/>
              <a:gd name="T102" fmla="*/ 624 w 634"/>
              <a:gd name="T103" fmla="*/ 52 h 97"/>
              <a:gd name="T104" fmla="*/ 591 w 634"/>
              <a:gd name="T105" fmla="*/ 38 h 97"/>
              <a:gd name="T106" fmla="*/ 583 w 634"/>
              <a:gd name="T107" fmla="*/ 63 h 97"/>
              <a:gd name="T108" fmla="*/ 600 w 634"/>
              <a:gd name="T109" fmla="*/ 55 h 97"/>
              <a:gd name="T110" fmla="*/ 608 w 634"/>
              <a:gd name="T111" fmla="*/ 62 h 97"/>
              <a:gd name="T112" fmla="*/ 39 w 634"/>
              <a:gd name="T113" fmla="*/ 38 h 97"/>
              <a:gd name="T114" fmla="*/ 12 w 634"/>
              <a:gd name="T115" fmla="*/ 96 h 97"/>
              <a:gd name="T116" fmla="*/ 39 w 634"/>
              <a:gd name="T117" fmla="*/ 3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4" h="97">
                <a:moveTo>
                  <a:pt x="511" y="67"/>
                </a:moveTo>
                <a:cubicBezTo>
                  <a:pt x="511" y="89"/>
                  <a:pt x="521" y="97"/>
                  <a:pt x="542" y="97"/>
                </a:cubicBezTo>
                <a:cubicBezTo>
                  <a:pt x="552" y="97"/>
                  <a:pt x="559" y="94"/>
                  <a:pt x="563" y="93"/>
                </a:cubicBezTo>
                <a:cubicBezTo>
                  <a:pt x="564" y="93"/>
                  <a:pt x="564" y="92"/>
                  <a:pt x="564" y="91"/>
                </a:cubicBezTo>
                <a:cubicBezTo>
                  <a:pt x="564" y="91"/>
                  <a:pt x="564" y="91"/>
                  <a:pt x="564" y="90"/>
                </a:cubicBezTo>
                <a:cubicBezTo>
                  <a:pt x="563" y="84"/>
                  <a:pt x="563" y="84"/>
                  <a:pt x="563" y="84"/>
                </a:cubicBezTo>
                <a:cubicBezTo>
                  <a:pt x="563" y="84"/>
                  <a:pt x="563" y="84"/>
                  <a:pt x="563" y="84"/>
                </a:cubicBezTo>
                <a:cubicBezTo>
                  <a:pt x="562" y="83"/>
                  <a:pt x="562" y="82"/>
                  <a:pt x="561" y="82"/>
                </a:cubicBezTo>
                <a:cubicBezTo>
                  <a:pt x="560" y="82"/>
                  <a:pt x="560" y="82"/>
                  <a:pt x="559" y="82"/>
                </a:cubicBezTo>
                <a:cubicBezTo>
                  <a:pt x="560" y="82"/>
                  <a:pt x="560" y="82"/>
                  <a:pt x="560" y="82"/>
                </a:cubicBezTo>
                <a:cubicBezTo>
                  <a:pt x="557" y="83"/>
                  <a:pt x="552" y="85"/>
                  <a:pt x="546" y="85"/>
                </a:cubicBezTo>
                <a:cubicBezTo>
                  <a:pt x="541" y="85"/>
                  <a:pt x="537" y="84"/>
                  <a:pt x="535" y="83"/>
                </a:cubicBezTo>
                <a:cubicBezTo>
                  <a:pt x="532" y="82"/>
                  <a:pt x="530" y="79"/>
                  <a:pt x="530" y="74"/>
                </a:cubicBezTo>
                <a:cubicBezTo>
                  <a:pt x="564" y="74"/>
                  <a:pt x="564" y="74"/>
                  <a:pt x="564" y="74"/>
                </a:cubicBezTo>
                <a:cubicBezTo>
                  <a:pt x="566" y="74"/>
                  <a:pt x="567" y="73"/>
                  <a:pt x="567" y="71"/>
                </a:cubicBezTo>
                <a:cubicBezTo>
                  <a:pt x="567" y="66"/>
                  <a:pt x="567" y="66"/>
                  <a:pt x="567" y="66"/>
                </a:cubicBezTo>
                <a:cubicBezTo>
                  <a:pt x="567" y="56"/>
                  <a:pt x="565" y="48"/>
                  <a:pt x="561" y="43"/>
                </a:cubicBezTo>
                <a:cubicBezTo>
                  <a:pt x="557" y="39"/>
                  <a:pt x="550" y="37"/>
                  <a:pt x="539" y="37"/>
                </a:cubicBezTo>
                <a:cubicBezTo>
                  <a:pt x="518" y="37"/>
                  <a:pt x="511" y="45"/>
                  <a:pt x="511" y="67"/>
                </a:cubicBezTo>
                <a:moveTo>
                  <a:pt x="460" y="54"/>
                </a:moveTo>
                <a:cubicBezTo>
                  <a:pt x="460" y="48"/>
                  <a:pt x="458" y="43"/>
                  <a:pt x="453" y="40"/>
                </a:cubicBezTo>
                <a:cubicBezTo>
                  <a:pt x="449" y="38"/>
                  <a:pt x="444" y="37"/>
                  <a:pt x="436" y="37"/>
                </a:cubicBezTo>
                <a:cubicBezTo>
                  <a:pt x="424" y="37"/>
                  <a:pt x="413" y="40"/>
                  <a:pt x="411" y="41"/>
                </a:cubicBezTo>
                <a:cubicBezTo>
                  <a:pt x="411" y="41"/>
                  <a:pt x="410" y="41"/>
                  <a:pt x="410" y="42"/>
                </a:cubicBezTo>
                <a:cubicBezTo>
                  <a:pt x="410" y="43"/>
                  <a:pt x="410" y="43"/>
                  <a:pt x="410" y="43"/>
                </a:cubicBezTo>
                <a:cubicBezTo>
                  <a:pt x="410" y="43"/>
                  <a:pt x="410" y="43"/>
                  <a:pt x="410" y="43"/>
                </a:cubicBezTo>
                <a:cubicBezTo>
                  <a:pt x="412" y="51"/>
                  <a:pt x="412" y="51"/>
                  <a:pt x="412" y="51"/>
                </a:cubicBezTo>
                <a:cubicBezTo>
                  <a:pt x="412" y="52"/>
                  <a:pt x="412" y="52"/>
                  <a:pt x="413" y="52"/>
                </a:cubicBezTo>
                <a:cubicBezTo>
                  <a:pt x="413" y="52"/>
                  <a:pt x="413" y="52"/>
                  <a:pt x="414" y="52"/>
                </a:cubicBezTo>
                <a:cubicBezTo>
                  <a:pt x="416" y="51"/>
                  <a:pt x="425" y="49"/>
                  <a:pt x="432" y="49"/>
                </a:cubicBezTo>
                <a:cubicBezTo>
                  <a:pt x="435" y="49"/>
                  <a:pt x="438" y="49"/>
                  <a:pt x="439" y="50"/>
                </a:cubicBezTo>
                <a:cubicBezTo>
                  <a:pt x="441" y="51"/>
                  <a:pt x="442" y="53"/>
                  <a:pt x="442" y="56"/>
                </a:cubicBezTo>
                <a:cubicBezTo>
                  <a:pt x="442" y="58"/>
                  <a:pt x="442" y="58"/>
                  <a:pt x="442" y="58"/>
                </a:cubicBezTo>
                <a:cubicBezTo>
                  <a:pt x="423" y="61"/>
                  <a:pt x="423" y="61"/>
                  <a:pt x="423" y="61"/>
                </a:cubicBezTo>
                <a:cubicBezTo>
                  <a:pt x="416" y="62"/>
                  <a:pt x="406" y="64"/>
                  <a:pt x="406" y="78"/>
                </a:cubicBezTo>
                <a:cubicBezTo>
                  <a:pt x="406" y="95"/>
                  <a:pt x="420" y="97"/>
                  <a:pt x="433" y="97"/>
                </a:cubicBezTo>
                <a:cubicBezTo>
                  <a:pt x="440" y="97"/>
                  <a:pt x="445" y="96"/>
                  <a:pt x="449" y="95"/>
                </a:cubicBezTo>
                <a:cubicBezTo>
                  <a:pt x="457" y="94"/>
                  <a:pt x="460" y="92"/>
                  <a:pt x="460" y="84"/>
                </a:cubicBezTo>
                <a:lnTo>
                  <a:pt x="460" y="54"/>
                </a:lnTo>
                <a:close/>
                <a:moveTo>
                  <a:pt x="110" y="73"/>
                </a:moveTo>
                <a:cubicBezTo>
                  <a:pt x="116" y="74"/>
                  <a:pt x="118" y="75"/>
                  <a:pt x="118" y="79"/>
                </a:cubicBezTo>
                <a:cubicBezTo>
                  <a:pt x="118" y="84"/>
                  <a:pt x="114" y="85"/>
                  <a:pt x="110" y="85"/>
                </a:cubicBezTo>
                <a:cubicBezTo>
                  <a:pt x="105" y="85"/>
                  <a:pt x="98" y="83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4" y="82"/>
                  <a:pt x="94" y="82"/>
                </a:cubicBezTo>
                <a:cubicBezTo>
                  <a:pt x="93" y="82"/>
                  <a:pt x="93" y="83"/>
                  <a:pt x="93" y="84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91"/>
                  <a:pt x="91" y="92"/>
                  <a:pt x="91" y="92"/>
                </a:cubicBezTo>
                <a:cubicBezTo>
                  <a:pt x="91" y="93"/>
                  <a:pt x="92" y="93"/>
                  <a:pt x="93" y="94"/>
                </a:cubicBezTo>
                <a:cubicBezTo>
                  <a:pt x="95" y="94"/>
                  <a:pt x="104" y="97"/>
                  <a:pt x="113" y="97"/>
                </a:cubicBezTo>
                <a:cubicBezTo>
                  <a:pt x="127" y="97"/>
                  <a:pt x="137" y="92"/>
                  <a:pt x="137" y="78"/>
                </a:cubicBezTo>
                <a:cubicBezTo>
                  <a:pt x="137" y="64"/>
                  <a:pt x="129" y="61"/>
                  <a:pt x="121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15" y="59"/>
                  <a:pt x="111" y="58"/>
                  <a:pt x="111" y="54"/>
                </a:cubicBezTo>
                <a:cubicBezTo>
                  <a:pt x="111" y="49"/>
                  <a:pt x="116" y="48"/>
                  <a:pt x="119" y="48"/>
                </a:cubicBezTo>
                <a:cubicBezTo>
                  <a:pt x="123" y="48"/>
                  <a:pt x="128" y="49"/>
                  <a:pt x="130" y="50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3" y="50"/>
                  <a:pt x="133" y="49"/>
                  <a:pt x="134" y="49"/>
                </a:cubicBezTo>
                <a:cubicBezTo>
                  <a:pt x="134" y="47"/>
                  <a:pt x="135" y="44"/>
                  <a:pt x="135" y="42"/>
                </a:cubicBezTo>
                <a:cubicBezTo>
                  <a:pt x="135" y="42"/>
                  <a:pt x="135" y="41"/>
                  <a:pt x="135" y="41"/>
                </a:cubicBezTo>
                <a:cubicBezTo>
                  <a:pt x="135" y="40"/>
                  <a:pt x="135" y="39"/>
                  <a:pt x="133" y="39"/>
                </a:cubicBezTo>
                <a:cubicBezTo>
                  <a:pt x="130" y="38"/>
                  <a:pt x="124" y="37"/>
                  <a:pt x="116" y="37"/>
                </a:cubicBezTo>
                <a:cubicBezTo>
                  <a:pt x="107" y="37"/>
                  <a:pt x="92" y="38"/>
                  <a:pt x="92" y="55"/>
                </a:cubicBezTo>
                <a:cubicBezTo>
                  <a:pt x="92" y="69"/>
                  <a:pt x="102" y="71"/>
                  <a:pt x="109" y="73"/>
                </a:cubicBezTo>
                <a:lnTo>
                  <a:pt x="110" y="73"/>
                </a:lnTo>
                <a:close/>
                <a:moveTo>
                  <a:pt x="23" y="59"/>
                </a:moveTo>
                <a:cubicBezTo>
                  <a:pt x="23" y="40"/>
                  <a:pt x="23" y="40"/>
                  <a:pt x="23" y="40"/>
                </a:cubicBezTo>
                <a:cubicBezTo>
                  <a:pt x="23" y="28"/>
                  <a:pt x="28" y="23"/>
                  <a:pt x="39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0" y="0"/>
                  <a:pt x="50" y="0"/>
                  <a:pt x="5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5" y="0"/>
                  <a:pt x="0" y="16"/>
                  <a:pt x="0" y="38"/>
                </a:cubicBezTo>
                <a:cubicBezTo>
                  <a:pt x="0" y="59"/>
                  <a:pt x="0" y="59"/>
                  <a:pt x="0" y="59"/>
                </a:cubicBezTo>
                <a:lnTo>
                  <a:pt x="23" y="59"/>
                </a:lnTo>
                <a:close/>
                <a:moveTo>
                  <a:pt x="442" y="84"/>
                </a:moveTo>
                <a:cubicBezTo>
                  <a:pt x="441" y="85"/>
                  <a:pt x="438" y="85"/>
                  <a:pt x="434" y="85"/>
                </a:cubicBezTo>
                <a:cubicBezTo>
                  <a:pt x="430" y="85"/>
                  <a:pt x="424" y="85"/>
                  <a:pt x="424" y="78"/>
                </a:cubicBezTo>
                <a:cubicBezTo>
                  <a:pt x="424" y="71"/>
                  <a:pt x="428" y="71"/>
                  <a:pt x="432" y="70"/>
                </a:cubicBezTo>
                <a:cubicBezTo>
                  <a:pt x="442" y="68"/>
                  <a:pt x="442" y="68"/>
                  <a:pt x="442" y="68"/>
                </a:cubicBezTo>
                <a:lnTo>
                  <a:pt x="442" y="84"/>
                </a:lnTo>
                <a:close/>
                <a:moveTo>
                  <a:pt x="530" y="63"/>
                </a:moveTo>
                <a:cubicBezTo>
                  <a:pt x="530" y="62"/>
                  <a:pt x="530" y="62"/>
                  <a:pt x="530" y="62"/>
                </a:cubicBezTo>
                <a:cubicBezTo>
                  <a:pt x="530" y="61"/>
                  <a:pt x="530" y="57"/>
                  <a:pt x="531" y="55"/>
                </a:cubicBezTo>
                <a:cubicBezTo>
                  <a:pt x="531" y="51"/>
                  <a:pt x="533" y="49"/>
                  <a:pt x="539" y="49"/>
                </a:cubicBezTo>
                <a:cubicBezTo>
                  <a:pt x="545" y="49"/>
                  <a:pt x="547" y="51"/>
                  <a:pt x="548" y="54"/>
                </a:cubicBezTo>
                <a:cubicBezTo>
                  <a:pt x="549" y="56"/>
                  <a:pt x="549" y="60"/>
                  <a:pt x="549" y="62"/>
                </a:cubicBezTo>
                <a:cubicBezTo>
                  <a:pt x="549" y="63"/>
                  <a:pt x="549" y="63"/>
                  <a:pt x="549" y="63"/>
                </a:cubicBezTo>
                <a:lnTo>
                  <a:pt x="530" y="63"/>
                </a:lnTo>
                <a:close/>
                <a:moveTo>
                  <a:pt x="379" y="78"/>
                </a:moveTo>
                <a:cubicBezTo>
                  <a:pt x="379" y="83"/>
                  <a:pt x="375" y="85"/>
                  <a:pt x="371" y="85"/>
                </a:cubicBezTo>
                <a:cubicBezTo>
                  <a:pt x="367" y="85"/>
                  <a:pt x="363" y="84"/>
                  <a:pt x="363" y="84"/>
                </a:cubicBezTo>
                <a:cubicBezTo>
                  <a:pt x="363" y="39"/>
                  <a:pt x="363" y="39"/>
                  <a:pt x="363" y="39"/>
                </a:cubicBezTo>
                <a:cubicBezTo>
                  <a:pt x="363" y="39"/>
                  <a:pt x="362" y="38"/>
                  <a:pt x="362" y="38"/>
                </a:cubicBezTo>
                <a:cubicBezTo>
                  <a:pt x="346" y="38"/>
                  <a:pt x="346" y="38"/>
                  <a:pt x="346" y="38"/>
                </a:cubicBezTo>
                <a:cubicBezTo>
                  <a:pt x="345" y="38"/>
                  <a:pt x="344" y="39"/>
                  <a:pt x="344" y="39"/>
                </a:cubicBezTo>
                <a:cubicBezTo>
                  <a:pt x="344" y="78"/>
                  <a:pt x="344" y="78"/>
                  <a:pt x="344" y="78"/>
                </a:cubicBezTo>
                <a:cubicBezTo>
                  <a:pt x="344" y="83"/>
                  <a:pt x="342" y="85"/>
                  <a:pt x="337" y="85"/>
                </a:cubicBezTo>
                <a:cubicBezTo>
                  <a:pt x="334" y="85"/>
                  <a:pt x="328" y="84"/>
                  <a:pt x="328" y="84"/>
                </a:cubicBezTo>
                <a:cubicBezTo>
                  <a:pt x="328" y="39"/>
                  <a:pt x="328" y="39"/>
                  <a:pt x="328" y="39"/>
                </a:cubicBezTo>
                <a:cubicBezTo>
                  <a:pt x="328" y="39"/>
                  <a:pt x="327" y="38"/>
                  <a:pt x="327" y="38"/>
                </a:cubicBezTo>
                <a:cubicBezTo>
                  <a:pt x="281" y="38"/>
                  <a:pt x="281" y="38"/>
                  <a:pt x="281" y="38"/>
                </a:cubicBezTo>
                <a:cubicBezTo>
                  <a:pt x="281" y="20"/>
                  <a:pt x="281" y="20"/>
                  <a:pt x="281" y="20"/>
                </a:cubicBezTo>
                <a:cubicBezTo>
                  <a:pt x="281" y="19"/>
                  <a:pt x="280" y="18"/>
                  <a:pt x="279" y="18"/>
                </a:cubicBezTo>
                <a:cubicBezTo>
                  <a:pt x="279" y="18"/>
                  <a:pt x="278" y="18"/>
                  <a:pt x="278" y="19"/>
                </a:cubicBezTo>
                <a:cubicBezTo>
                  <a:pt x="264" y="21"/>
                  <a:pt x="264" y="21"/>
                  <a:pt x="264" y="21"/>
                </a:cubicBezTo>
                <a:cubicBezTo>
                  <a:pt x="263" y="21"/>
                  <a:pt x="262" y="22"/>
                  <a:pt x="262" y="24"/>
                </a:cubicBezTo>
                <a:cubicBezTo>
                  <a:pt x="262" y="38"/>
                  <a:pt x="262" y="38"/>
                  <a:pt x="262" y="38"/>
                </a:cubicBezTo>
                <a:cubicBezTo>
                  <a:pt x="236" y="38"/>
                  <a:pt x="236" y="38"/>
                  <a:pt x="236" y="38"/>
                </a:cubicBezTo>
                <a:cubicBezTo>
                  <a:pt x="236" y="32"/>
                  <a:pt x="236" y="32"/>
                  <a:pt x="236" y="32"/>
                </a:cubicBezTo>
                <a:cubicBezTo>
                  <a:pt x="236" y="30"/>
                  <a:pt x="237" y="28"/>
                  <a:pt x="238" y="27"/>
                </a:cubicBezTo>
                <a:cubicBezTo>
                  <a:pt x="239" y="26"/>
                  <a:pt x="241" y="26"/>
                  <a:pt x="243" y="26"/>
                </a:cubicBezTo>
                <a:cubicBezTo>
                  <a:pt x="245" y="26"/>
                  <a:pt x="247" y="26"/>
                  <a:pt x="249" y="26"/>
                </a:cubicBezTo>
                <a:cubicBezTo>
                  <a:pt x="249" y="26"/>
                  <a:pt x="249" y="27"/>
                  <a:pt x="249" y="27"/>
                </a:cubicBezTo>
                <a:cubicBezTo>
                  <a:pt x="250" y="27"/>
                  <a:pt x="250" y="27"/>
                  <a:pt x="251" y="27"/>
                </a:cubicBezTo>
                <a:cubicBezTo>
                  <a:pt x="251" y="27"/>
                  <a:pt x="252" y="26"/>
                  <a:pt x="252" y="25"/>
                </a:cubicBez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6"/>
                </a:cubicBezTo>
                <a:cubicBezTo>
                  <a:pt x="253" y="16"/>
                  <a:pt x="253" y="15"/>
                  <a:pt x="252" y="15"/>
                </a:cubicBezTo>
                <a:cubicBezTo>
                  <a:pt x="250" y="14"/>
                  <a:pt x="245" y="13"/>
                  <a:pt x="237" y="13"/>
                </a:cubicBezTo>
                <a:cubicBezTo>
                  <a:pt x="224" y="13"/>
                  <a:pt x="218" y="19"/>
                  <a:pt x="218" y="31"/>
                </a:cubicBezTo>
                <a:cubicBezTo>
                  <a:pt x="218" y="38"/>
                  <a:pt x="218" y="38"/>
                  <a:pt x="218" y="38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08" y="38"/>
                  <a:pt x="208" y="39"/>
                  <a:pt x="208" y="39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8" y="50"/>
                  <a:pt x="208" y="51"/>
                  <a:pt x="209" y="51"/>
                </a:cubicBezTo>
                <a:cubicBezTo>
                  <a:pt x="218" y="51"/>
                  <a:pt x="218" y="51"/>
                  <a:pt x="218" y="51"/>
                </a:cubicBezTo>
                <a:cubicBezTo>
                  <a:pt x="218" y="94"/>
                  <a:pt x="218" y="94"/>
                  <a:pt x="218" y="94"/>
                </a:cubicBezTo>
                <a:cubicBezTo>
                  <a:pt x="218" y="95"/>
                  <a:pt x="218" y="95"/>
                  <a:pt x="219" y="95"/>
                </a:cubicBezTo>
                <a:cubicBezTo>
                  <a:pt x="235" y="95"/>
                  <a:pt x="235" y="95"/>
                  <a:pt x="235" y="95"/>
                </a:cubicBezTo>
                <a:cubicBezTo>
                  <a:pt x="236" y="95"/>
                  <a:pt x="236" y="95"/>
                  <a:pt x="236" y="94"/>
                </a:cubicBezTo>
                <a:cubicBezTo>
                  <a:pt x="236" y="51"/>
                  <a:pt x="236" y="51"/>
                  <a:pt x="236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62" y="78"/>
                  <a:pt x="262" y="78"/>
                  <a:pt x="262" y="78"/>
                </a:cubicBezTo>
                <a:cubicBezTo>
                  <a:pt x="262" y="91"/>
                  <a:pt x="269" y="96"/>
                  <a:pt x="283" y="96"/>
                </a:cubicBezTo>
                <a:cubicBezTo>
                  <a:pt x="290" y="96"/>
                  <a:pt x="295" y="95"/>
                  <a:pt x="296" y="94"/>
                </a:cubicBezTo>
                <a:cubicBezTo>
                  <a:pt x="298" y="94"/>
                  <a:pt x="298" y="93"/>
                  <a:pt x="298" y="92"/>
                </a:cubicBezTo>
                <a:cubicBezTo>
                  <a:pt x="298" y="92"/>
                  <a:pt x="298" y="92"/>
                  <a:pt x="298" y="92"/>
                </a:cubicBezTo>
                <a:cubicBezTo>
                  <a:pt x="296" y="84"/>
                  <a:pt x="296" y="84"/>
                  <a:pt x="296" y="84"/>
                </a:cubicBezTo>
                <a:cubicBezTo>
                  <a:pt x="296" y="83"/>
                  <a:pt x="296" y="82"/>
                  <a:pt x="295" y="82"/>
                </a:cubicBezTo>
                <a:cubicBezTo>
                  <a:pt x="295" y="82"/>
                  <a:pt x="295" y="82"/>
                  <a:pt x="294" y="83"/>
                </a:cubicBezTo>
                <a:cubicBezTo>
                  <a:pt x="294" y="83"/>
                  <a:pt x="294" y="83"/>
                  <a:pt x="294" y="83"/>
                </a:cubicBezTo>
                <a:cubicBezTo>
                  <a:pt x="293" y="83"/>
                  <a:pt x="290" y="83"/>
                  <a:pt x="288" y="83"/>
                </a:cubicBezTo>
                <a:cubicBezTo>
                  <a:pt x="282" y="83"/>
                  <a:pt x="281" y="81"/>
                  <a:pt x="281" y="77"/>
                </a:cubicBezTo>
                <a:cubicBezTo>
                  <a:pt x="281" y="51"/>
                  <a:pt x="281" y="51"/>
                  <a:pt x="281" y="51"/>
                </a:cubicBezTo>
                <a:cubicBezTo>
                  <a:pt x="309" y="51"/>
                  <a:pt x="309" y="51"/>
                  <a:pt x="309" y="51"/>
                </a:cubicBezTo>
                <a:cubicBezTo>
                  <a:pt x="309" y="88"/>
                  <a:pt x="309" y="88"/>
                  <a:pt x="309" y="88"/>
                </a:cubicBezTo>
                <a:cubicBezTo>
                  <a:pt x="309" y="92"/>
                  <a:pt x="313" y="93"/>
                  <a:pt x="319" y="95"/>
                </a:cubicBezTo>
                <a:cubicBezTo>
                  <a:pt x="324" y="96"/>
                  <a:pt x="331" y="97"/>
                  <a:pt x="336" y="97"/>
                </a:cubicBezTo>
                <a:cubicBezTo>
                  <a:pt x="342" y="97"/>
                  <a:pt x="349" y="96"/>
                  <a:pt x="354" y="92"/>
                </a:cubicBezTo>
                <a:cubicBezTo>
                  <a:pt x="361" y="96"/>
                  <a:pt x="368" y="97"/>
                  <a:pt x="375" y="97"/>
                </a:cubicBezTo>
                <a:cubicBezTo>
                  <a:pt x="389" y="97"/>
                  <a:pt x="398" y="94"/>
                  <a:pt x="398" y="80"/>
                </a:cubicBezTo>
                <a:cubicBezTo>
                  <a:pt x="398" y="39"/>
                  <a:pt x="398" y="39"/>
                  <a:pt x="398" y="39"/>
                </a:cubicBezTo>
                <a:cubicBezTo>
                  <a:pt x="398" y="39"/>
                  <a:pt x="397" y="38"/>
                  <a:pt x="396" y="38"/>
                </a:cubicBezTo>
                <a:cubicBezTo>
                  <a:pt x="380" y="38"/>
                  <a:pt x="380" y="38"/>
                  <a:pt x="380" y="38"/>
                </a:cubicBezTo>
                <a:cubicBezTo>
                  <a:pt x="380" y="38"/>
                  <a:pt x="379" y="39"/>
                  <a:pt x="379" y="39"/>
                </a:cubicBezTo>
                <a:lnTo>
                  <a:pt x="379" y="78"/>
                </a:lnTo>
                <a:close/>
                <a:moveTo>
                  <a:pt x="507" y="48"/>
                </a:moveTo>
                <a:cubicBezTo>
                  <a:pt x="507" y="39"/>
                  <a:pt x="507" y="39"/>
                  <a:pt x="507" y="39"/>
                </a:cubicBezTo>
                <a:cubicBezTo>
                  <a:pt x="507" y="37"/>
                  <a:pt x="507" y="37"/>
                  <a:pt x="505" y="37"/>
                </a:cubicBezTo>
                <a:cubicBezTo>
                  <a:pt x="503" y="37"/>
                  <a:pt x="503" y="37"/>
                  <a:pt x="503" y="37"/>
                </a:cubicBezTo>
                <a:cubicBezTo>
                  <a:pt x="496" y="37"/>
                  <a:pt x="489" y="38"/>
                  <a:pt x="484" y="39"/>
                </a:cubicBezTo>
                <a:cubicBezTo>
                  <a:pt x="477" y="40"/>
                  <a:pt x="474" y="41"/>
                  <a:pt x="474" y="45"/>
                </a:cubicBezTo>
                <a:cubicBezTo>
                  <a:pt x="474" y="94"/>
                  <a:pt x="474" y="94"/>
                  <a:pt x="474" y="94"/>
                </a:cubicBezTo>
                <a:cubicBezTo>
                  <a:pt x="474" y="95"/>
                  <a:pt x="475" y="95"/>
                  <a:pt x="475" y="95"/>
                </a:cubicBezTo>
                <a:cubicBezTo>
                  <a:pt x="491" y="95"/>
                  <a:pt x="491" y="95"/>
                  <a:pt x="491" y="95"/>
                </a:cubicBezTo>
                <a:cubicBezTo>
                  <a:pt x="492" y="95"/>
                  <a:pt x="493" y="95"/>
                  <a:pt x="493" y="94"/>
                </a:cubicBezTo>
                <a:cubicBezTo>
                  <a:pt x="493" y="51"/>
                  <a:pt x="493" y="51"/>
                  <a:pt x="493" y="51"/>
                </a:cubicBezTo>
                <a:cubicBezTo>
                  <a:pt x="494" y="51"/>
                  <a:pt x="499" y="50"/>
                  <a:pt x="505" y="50"/>
                </a:cubicBezTo>
                <a:cubicBezTo>
                  <a:pt x="507" y="50"/>
                  <a:pt x="507" y="49"/>
                  <a:pt x="507" y="48"/>
                </a:cubicBezTo>
                <a:moveTo>
                  <a:pt x="146" y="67"/>
                </a:moveTo>
                <a:cubicBezTo>
                  <a:pt x="146" y="84"/>
                  <a:pt x="149" y="97"/>
                  <a:pt x="174" y="97"/>
                </a:cubicBezTo>
                <a:cubicBezTo>
                  <a:pt x="199" y="97"/>
                  <a:pt x="202" y="84"/>
                  <a:pt x="202" y="67"/>
                </a:cubicBezTo>
                <a:cubicBezTo>
                  <a:pt x="202" y="50"/>
                  <a:pt x="199" y="37"/>
                  <a:pt x="174" y="37"/>
                </a:cubicBezTo>
                <a:cubicBezTo>
                  <a:pt x="149" y="37"/>
                  <a:pt x="146" y="50"/>
                  <a:pt x="146" y="67"/>
                </a:cubicBezTo>
                <a:moveTo>
                  <a:pt x="165" y="67"/>
                </a:moveTo>
                <a:cubicBezTo>
                  <a:pt x="165" y="54"/>
                  <a:pt x="165" y="49"/>
                  <a:pt x="174" y="49"/>
                </a:cubicBezTo>
                <a:cubicBezTo>
                  <a:pt x="183" y="49"/>
                  <a:pt x="183" y="54"/>
                  <a:pt x="183" y="67"/>
                </a:cubicBezTo>
                <a:cubicBezTo>
                  <a:pt x="183" y="79"/>
                  <a:pt x="183" y="84"/>
                  <a:pt x="174" y="84"/>
                </a:cubicBezTo>
                <a:cubicBezTo>
                  <a:pt x="165" y="84"/>
                  <a:pt x="165" y="79"/>
                  <a:pt x="165" y="67"/>
                </a:cubicBezTo>
                <a:moveTo>
                  <a:pt x="594" y="42"/>
                </a:moveTo>
                <a:cubicBezTo>
                  <a:pt x="596" y="42"/>
                  <a:pt x="596" y="42"/>
                  <a:pt x="596" y="42"/>
                </a:cubicBezTo>
                <a:cubicBezTo>
                  <a:pt x="599" y="52"/>
                  <a:pt x="599" y="52"/>
                  <a:pt x="599" y="52"/>
                </a:cubicBezTo>
                <a:cubicBezTo>
                  <a:pt x="592" y="52"/>
                  <a:pt x="592" y="52"/>
                  <a:pt x="592" y="52"/>
                </a:cubicBezTo>
                <a:lnTo>
                  <a:pt x="594" y="42"/>
                </a:lnTo>
                <a:close/>
                <a:moveTo>
                  <a:pt x="629" y="53"/>
                </a:moveTo>
                <a:cubicBezTo>
                  <a:pt x="629" y="59"/>
                  <a:pt x="629" y="59"/>
                  <a:pt x="629" y="59"/>
                </a:cubicBezTo>
                <a:cubicBezTo>
                  <a:pt x="629" y="59"/>
                  <a:pt x="627" y="59"/>
                  <a:pt x="626" y="59"/>
                </a:cubicBezTo>
                <a:cubicBezTo>
                  <a:pt x="621" y="59"/>
                  <a:pt x="618" y="58"/>
                  <a:pt x="618" y="51"/>
                </a:cubicBezTo>
                <a:cubicBezTo>
                  <a:pt x="618" y="43"/>
                  <a:pt x="621" y="42"/>
                  <a:pt x="626" y="42"/>
                </a:cubicBezTo>
                <a:cubicBezTo>
                  <a:pt x="628" y="42"/>
                  <a:pt x="631" y="42"/>
                  <a:pt x="632" y="42"/>
                </a:cubicBezTo>
                <a:cubicBezTo>
                  <a:pt x="632" y="43"/>
                  <a:pt x="633" y="43"/>
                  <a:pt x="633" y="43"/>
                </a:cubicBezTo>
                <a:cubicBezTo>
                  <a:pt x="633" y="43"/>
                  <a:pt x="633" y="43"/>
                  <a:pt x="634" y="43"/>
                </a:cubicBezTo>
                <a:cubicBezTo>
                  <a:pt x="634" y="43"/>
                  <a:pt x="634" y="42"/>
                  <a:pt x="634" y="42"/>
                </a:cubicBezTo>
                <a:cubicBezTo>
                  <a:pt x="634" y="40"/>
                  <a:pt x="634" y="40"/>
                  <a:pt x="634" y="40"/>
                </a:cubicBezTo>
                <a:cubicBezTo>
                  <a:pt x="634" y="40"/>
                  <a:pt x="634" y="40"/>
                  <a:pt x="634" y="40"/>
                </a:cubicBezTo>
                <a:cubicBezTo>
                  <a:pt x="634" y="39"/>
                  <a:pt x="634" y="39"/>
                  <a:pt x="634" y="39"/>
                </a:cubicBezTo>
                <a:cubicBezTo>
                  <a:pt x="633" y="39"/>
                  <a:pt x="630" y="38"/>
                  <a:pt x="625" y="38"/>
                </a:cubicBezTo>
                <a:cubicBezTo>
                  <a:pt x="616" y="38"/>
                  <a:pt x="612" y="41"/>
                  <a:pt x="612" y="50"/>
                </a:cubicBezTo>
                <a:cubicBezTo>
                  <a:pt x="612" y="59"/>
                  <a:pt x="615" y="63"/>
                  <a:pt x="625" y="63"/>
                </a:cubicBezTo>
                <a:cubicBezTo>
                  <a:pt x="628" y="63"/>
                  <a:pt x="631" y="63"/>
                  <a:pt x="632" y="62"/>
                </a:cubicBezTo>
                <a:cubicBezTo>
                  <a:pt x="632" y="62"/>
                  <a:pt x="632" y="62"/>
                  <a:pt x="632" y="62"/>
                </a:cubicBezTo>
                <a:cubicBezTo>
                  <a:pt x="634" y="62"/>
                  <a:pt x="634" y="61"/>
                  <a:pt x="634" y="59"/>
                </a:cubicBezTo>
                <a:cubicBezTo>
                  <a:pt x="634" y="49"/>
                  <a:pt x="634" y="49"/>
                  <a:pt x="634" y="49"/>
                </a:cubicBezTo>
                <a:cubicBezTo>
                  <a:pt x="634" y="49"/>
                  <a:pt x="634" y="49"/>
                  <a:pt x="634" y="49"/>
                </a:cubicBezTo>
                <a:cubicBezTo>
                  <a:pt x="625" y="49"/>
                  <a:pt x="625" y="49"/>
                  <a:pt x="625" y="49"/>
                </a:cubicBezTo>
                <a:cubicBezTo>
                  <a:pt x="624" y="49"/>
                  <a:pt x="624" y="49"/>
                  <a:pt x="624" y="49"/>
                </a:cubicBezTo>
                <a:cubicBezTo>
                  <a:pt x="624" y="52"/>
                  <a:pt x="624" y="52"/>
                  <a:pt x="624" y="52"/>
                </a:cubicBezTo>
                <a:cubicBezTo>
                  <a:pt x="624" y="53"/>
                  <a:pt x="625" y="53"/>
                  <a:pt x="625" y="53"/>
                </a:cubicBezTo>
                <a:lnTo>
                  <a:pt x="629" y="53"/>
                </a:lnTo>
                <a:close/>
                <a:moveTo>
                  <a:pt x="600" y="38"/>
                </a:moveTo>
                <a:cubicBezTo>
                  <a:pt x="591" y="38"/>
                  <a:pt x="591" y="38"/>
                  <a:pt x="591" y="38"/>
                </a:cubicBezTo>
                <a:cubicBezTo>
                  <a:pt x="591" y="38"/>
                  <a:pt x="590" y="38"/>
                  <a:pt x="590" y="38"/>
                </a:cubicBezTo>
                <a:cubicBezTo>
                  <a:pt x="582" y="62"/>
                  <a:pt x="582" y="62"/>
                  <a:pt x="582" y="62"/>
                </a:cubicBezTo>
                <a:cubicBezTo>
                  <a:pt x="582" y="62"/>
                  <a:pt x="582" y="62"/>
                  <a:pt x="582" y="62"/>
                </a:cubicBezTo>
                <a:cubicBezTo>
                  <a:pt x="582" y="62"/>
                  <a:pt x="582" y="63"/>
                  <a:pt x="583" y="63"/>
                </a:cubicBezTo>
                <a:cubicBezTo>
                  <a:pt x="588" y="63"/>
                  <a:pt x="588" y="63"/>
                  <a:pt x="588" y="63"/>
                </a:cubicBezTo>
                <a:cubicBezTo>
                  <a:pt x="589" y="63"/>
                  <a:pt x="589" y="62"/>
                  <a:pt x="589" y="62"/>
                </a:cubicBezTo>
                <a:cubicBezTo>
                  <a:pt x="591" y="55"/>
                  <a:pt x="591" y="55"/>
                  <a:pt x="591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602" y="62"/>
                  <a:pt x="602" y="62"/>
                  <a:pt x="602" y="62"/>
                </a:cubicBezTo>
                <a:cubicBezTo>
                  <a:pt x="602" y="62"/>
                  <a:pt x="602" y="63"/>
                  <a:pt x="602" y="63"/>
                </a:cubicBezTo>
                <a:cubicBezTo>
                  <a:pt x="608" y="63"/>
                  <a:pt x="608" y="63"/>
                  <a:pt x="608" y="63"/>
                </a:cubicBezTo>
                <a:cubicBezTo>
                  <a:pt x="608" y="63"/>
                  <a:pt x="608" y="62"/>
                  <a:pt x="608" y="62"/>
                </a:cubicBezTo>
                <a:cubicBezTo>
                  <a:pt x="608" y="62"/>
                  <a:pt x="608" y="62"/>
                  <a:pt x="608" y="62"/>
                </a:cubicBezTo>
                <a:cubicBezTo>
                  <a:pt x="601" y="38"/>
                  <a:pt x="601" y="38"/>
                  <a:pt x="601" y="38"/>
                </a:cubicBezTo>
                <a:cubicBezTo>
                  <a:pt x="600" y="38"/>
                  <a:pt x="600" y="38"/>
                  <a:pt x="600" y="38"/>
                </a:cubicBezTo>
                <a:moveTo>
                  <a:pt x="39" y="38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7"/>
                  <a:pt x="34" y="73"/>
                  <a:pt x="23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2" y="96"/>
                  <a:pt x="12" y="96"/>
                  <a:pt x="12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45" y="96"/>
                  <a:pt x="62" y="81"/>
                  <a:pt x="62" y="57"/>
                </a:cubicBezTo>
                <a:cubicBezTo>
                  <a:pt x="62" y="38"/>
                  <a:pt x="62" y="38"/>
                  <a:pt x="62" y="38"/>
                </a:cubicBezTo>
                <a:lnTo>
                  <a:pt x="39" y="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3335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6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76817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FS |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>
                <a:latin typeface="+mn-lt"/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2"/>
          </p:nvPr>
        </p:nvSpPr>
        <p:spPr>
          <a:xfrm>
            <a:off x="637072" y="4923300"/>
            <a:ext cx="1044000" cy="10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700">
                <a:solidFill>
                  <a:srgbClr val="666666"/>
                </a:solidFill>
                <a:latin typeface="+mn-lt"/>
              </a:defRPr>
            </a:lvl1pPr>
          </a:lstStyle>
          <a:p>
            <a:r>
              <a:rPr lang="de-DE" smtClean="0"/>
              <a:t>February 2016</a:t>
            </a:r>
            <a:endParaRPr lang="de-AT" dirty="0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692192" y="4923300"/>
            <a:ext cx="4608000" cy="108000"/>
          </a:xfrm>
          <a:prstGeom prst="rect">
            <a:avLst/>
          </a:prstGeom>
        </p:spPr>
        <p:txBody>
          <a:bodyPr vert="horz" lIns="72000" tIns="0" rIns="0" bIns="0" rtlCol="0" anchor="b">
            <a:noAutofit/>
          </a:bodyPr>
          <a:lstStyle>
            <a:lvl1pPr algn="l">
              <a:defRPr lang="de-AT" sz="700" smtClean="0">
                <a:solidFill>
                  <a:srgbClr val="666666"/>
                </a:solidFill>
                <a:latin typeface="+mn-lt"/>
              </a:defRPr>
            </a:lvl1pPr>
          </a:lstStyle>
          <a:p>
            <a:r>
              <a:rPr lang="en-US" smtClean="0"/>
              <a:t>APPLICATION LIFECYCLE MANAGEMENT (Christoph F. Strnadl) - v1.00</a:t>
            </a:r>
            <a:endParaRPr lang="de-AT" dirty="0"/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95288" y="4923578"/>
            <a:ext cx="2160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Autofit/>
          </a:bodyPr>
          <a:lstStyle>
            <a:lvl1pPr>
              <a:defRPr lang="de-AT" sz="700" b="1" smtClean="0">
                <a:solidFill>
                  <a:schemeClr val="bg2"/>
                </a:solidFill>
                <a:latin typeface="+mn-lt"/>
                <a:ea typeface="MS PGothic" pitchFamily="34" charset="-128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CC25DB7D-7CA5-4421-A5CA-C20D860F0740}" type="slidenum">
              <a:rPr lang="de-AT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AT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660520" y="5031300"/>
            <a:ext cx="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1691680" y="4923300"/>
            <a:ext cx="0" cy="10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611560" y="5031300"/>
            <a:ext cx="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642720" y="4923300"/>
            <a:ext cx="0" cy="10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8527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96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9"/>
          <a:stretch/>
        </p:blipFill>
        <p:spPr>
          <a:xfrm>
            <a:off x="1055104" y="0"/>
            <a:ext cx="8088896" cy="5143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22344" y="0"/>
            <a:ext cx="1410159" cy="5143500"/>
          </a:xfrm>
          <a:prstGeom prst="rect">
            <a:avLst/>
          </a:prstGeom>
          <a:gradFill>
            <a:gsLst>
              <a:gs pos="67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 smtClean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FontTx/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9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"/>
          <a:stretch/>
        </p:blipFill>
        <p:spPr>
          <a:xfrm>
            <a:off x="181307" y="0"/>
            <a:ext cx="8962697" cy="5143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22344" y="0"/>
            <a:ext cx="1410159" cy="5143500"/>
          </a:xfrm>
          <a:prstGeom prst="rect">
            <a:avLst/>
          </a:prstGeom>
          <a:gradFill>
            <a:gsLst>
              <a:gs pos="67000">
                <a:schemeClr val="bg1"/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 smtClean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FontTx/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1770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24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luj\Dropbox\SAG WORK\SAG WORK\RE-Brand\PPT\part 2\woman_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 bwMode="auto">
          <a:xfrm>
            <a:off x="512383" y="0"/>
            <a:ext cx="86316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452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luj\Dropbox\SAG WORK\SAG WORK\RE-Brand\PPT\part 2\couple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"/>
          <a:stretch/>
        </p:blipFill>
        <p:spPr bwMode="auto">
          <a:xfrm>
            <a:off x="307431" y="0"/>
            <a:ext cx="883657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848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uj\Dropbox\SAG WORK\SAG WORK\RE-Brand\PPT\part 2\DB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t="3831" r="2640"/>
          <a:stretch/>
        </p:blipFill>
        <p:spPr bwMode="auto">
          <a:xfrm>
            <a:off x="275128" y="0"/>
            <a:ext cx="88688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4243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4748" y="456406"/>
            <a:ext cx="2646363" cy="41433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57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8388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04685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8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0438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55840" y="-12630"/>
            <a:ext cx="9199842" cy="517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73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73244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70630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95289" y="1131890"/>
            <a:ext cx="8353424" cy="3492499"/>
          </a:xfrm>
        </p:spPr>
        <p:txBody>
          <a:bodyPr lIns="0" tIns="0" rIns="0" b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462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5095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45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Title &amp;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413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95292" y="1131888"/>
            <a:ext cx="4104713" cy="3492500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4005" y="1131888"/>
            <a:ext cx="4104713" cy="3492500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5766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G - 2 Content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95292" y="1433293"/>
            <a:ext cx="4104713" cy="3191096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1145292"/>
            <a:ext cx="4104712" cy="288000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4000" y="1145292"/>
            <a:ext cx="4104712" cy="288000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4005" y="1433293"/>
            <a:ext cx="4104713" cy="3191096"/>
          </a:xfrm>
        </p:spPr>
        <p:txBody>
          <a:bodyPr lIns="0" tIns="0" rIns="0" bIns="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7174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937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52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5"/>
          <a:stretch/>
        </p:blipFill>
        <p:spPr bwMode="auto">
          <a:xfrm>
            <a:off x="-1" y="6982"/>
            <a:ext cx="9144001" cy="51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14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3268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9" b="3649"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332988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Industry Solutions Pag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" y="1"/>
            <a:ext cx="9141619" cy="4732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9" y="655167"/>
            <a:ext cx="8353424" cy="324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2200" cap="all" baseline="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95290" y="1131887"/>
            <a:ext cx="5400000" cy="3492501"/>
          </a:xfrm>
        </p:spPr>
        <p:txBody>
          <a:bodyPr>
            <a:noAutofit/>
          </a:bodyPr>
          <a:lstStyle>
            <a:lvl1pPr marL="169200" indent="-169200">
              <a:buClr>
                <a:schemeClr val="bg2"/>
              </a:buClr>
              <a:buFont typeface="Wingdings 3" panose="05040102010807070707" pitchFamily="18" charset="2"/>
              <a:buChar char=""/>
              <a:defRPr sz="1200"/>
            </a:lvl1pPr>
            <a:lvl2pPr>
              <a:spcBef>
                <a:spcPts val="1800"/>
              </a:spcBef>
              <a:spcAft>
                <a:spcPts val="0"/>
              </a:spcAft>
              <a:defRPr sz="1200"/>
            </a:lvl2pPr>
            <a:lvl3pPr>
              <a:spcBef>
                <a:spcPts val="1800"/>
              </a:spcBef>
              <a:defRPr sz="1200"/>
            </a:lvl3pPr>
            <a:lvl4pPr>
              <a:spcBef>
                <a:spcPts val="1800"/>
              </a:spcBef>
              <a:defRPr sz="1200"/>
            </a:lvl4pPr>
            <a:lvl5pPr>
              <a:spcBef>
                <a:spcPts val="1800"/>
              </a:spcBef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0718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 noEditPoints="1"/>
          </p:cNvSpPr>
          <p:nvPr/>
        </p:nvSpPr>
        <p:spPr bwMode="auto">
          <a:xfrm>
            <a:off x="2742612" y="2111047"/>
            <a:ext cx="3668704" cy="561211"/>
          </a:xfrm>
          <a:custGeom>
            <a:avLst/>
            <a:gdLst>
              <a:gd name="T0" fmla="*/ 564 w 634"/>
              <a:gd name="T1" fmla="*/ 91 h 97"/>
              <a:gd name="T2" fmla="*/ 561 w 634"/>
              <a:gd name="T3" fmla="*/ 82 h 97"/>
              <a:gd name="T4" fmla="*/ 535 w 634"/>
              <a:gd name="T5" fmla="*/ 83 h 97"/>
              <a:gd name="T6" fmla="*/ 567 w 634"/>
              <a:gd name="T7" fmla="*/ 66 h 97"/>
              <a:gd name="T8" fmla="*/ 460 w 634"/>
              <a:gd name="T9" fmla="*/ 54 h 97"/>
              <a:gd name="T10" fmla="*/ 410 w 634"/>
              <a:gd name="T11" fmla="*/ 42 h 97"/>
              <a:gd name="T12" fmla="*/ 413 w 634"/>
              <a:gd name="T13" fmla="*/ 52 h 97"/>
              <a:gd name="T14" fmla="*/ 442 w 634"/>
              <a:gd name="T15" fmla="*/ 56 h 97"/>
              <a:gd name="T16" fmla="*/ 433 w 634"/>
              <a:gd name="T17" fmla="*/ 97 h 97"/>
              <a:gd name="T18" fmla="*/ 110 w 634"/>
              <a:gd name="T19" fmla="*/ 73 h 97"/>
              <a:gd name="T20" fmla="*/ 95 w 634"/>
              <a:gd name="T21" fmla="*/ 82 h 97"/>
              <a:gd name="T22" fmla="*/ 92 w 634"/>
              <a:gd name="T23" fmla="*/ 91 h 97"/>
              <a:gd name="T24" fmla="*/ 137 w 634"/>
              <a:gd name="T25" fmla="*/ 78 h 97"/>
              <a:gd name="T26" fmla="*/ 119 w 634"/>
              <a:gd name="T27" fmla="*/ 48 h 97"/>
              <a:gd name="T28" fmla="*/ 135 w 634"/>
              <a:gd name="T29" fmla="*/ 42 h 97"/>
              <a:gd name="T30" fmla="*/ 92 w 634"/>
              <a:gd name="T31" fmla="*/ 55 h 97"/>
              <a:gd name="T32" fmla="*/ 23 w 634"/>
              <a:gd name="T33" fmla="*/ 40 h 97"/>
              <a:gd name="T34" fmla="*/ 37 w 634"/>
              <a:gd name="T35" fmla="*/ 0 h 97"/>
              <a:gd name="T36" fmla="*/ 442 w 634"/>
              <a:gd name="T37" fmla="*/ 84 h 97"/>
              <a:gd name="T38" fmla="*/ 442 w 634"/>
              <a:gd name="T39" fmla="*/ 68 h 97"/>
              <a:gd name="T40" fmla="*/ 531 w 634"/>
              <a:gd name="T41" fmla="*/ 55 h 97"/>
              <a:gd name="T42" fmla="*/ 549 w 634"/>
              <a:gd name="T43" fmla="*/ 63 h 97"/>
              <a:gd name="T44" fmla="*/ 363 w 634"/>
              <a:gd name="T45" fmla="*/ 84 h 97"/>
              <a:gd name="T46" fmla="*/ 344 w 634"/>
              <a:gd name="T47" fmla="*/ 39 h 97"/>
              <a:gd name="T48" fmla="*/ 328 w 634"/>
              <a:gd name="T49" fmla="*/ 39 h 97"/>
              <a:gd name="T50" fmla="*/ 279 w 634"/>
              <a:gd name="T51" fmla="*/ 18 h 97"/>
              <a:gd name="T52" fmla="*/ 262 w 634"/>
              <a:gd name="T53" fmla="*/ 38 h 97"/>
              <a:gd name="T54" fmla="*/ 243 w 634"/>
              <a:gd name="T55" fmla="*/ 26 h 97"/>
              <a:gd name="T56" fmla="*/ 252 w 634"/>
              <a:gd name="T57" fmla="*/ 25 h 97"/>
              <a:gd name="T58" fmla="*/ 237 w 634"/>
              <a:gd name="T59" fmla="*/ 13 h 97"/>
              <a:gd name="T60" fmla="*/ 208 w 634"/>
              <a:gd name="T61" fmla="*/ 39 h 97"/>
              <a:gd name="T62" fmla="*/ 218 w 634"/>
              <a:gd name="T63" fmla="*/ 94 h 97"/>
              <a:gd name="T64" fmla="*/ 236 w 634"/>
              <a:gd name="T65" fmla="*/ 51 h 97"/>
              <a:gd name="T66" fmla="*/ 296 w 634"/>
              <a:gd name="T67" fmla="*/ 94 h 97"/>
              <a:gd name="T68" fmla="*/ 295 w 634"/>
              <a:gd name="T69" fmla="*/ 82 h 97"/>
              <a:gd name="T70" fmla="*/ 281 w 634"/>
              <a:gd name="T71" fmla="*/ 77 h 97"/>
              <a:gd name="T72" fmla="*/ 319 w 634"/>
              <a:gd name="T73" fmla="*/ 95 h 97"/>
              <a:gd name="T74" fmla="*/ 398 w 634"/>
              <a:gd name="T75" fmla="*/ 80 h 97"/>
              <a:gd name="T76" fmla="*/ 379 w 634"/>
              <a:gd name="T77" fmla="*/ 39 h 97"/>
              <a:gd name="T78" fmla="*/ 505 w 634"/>
              <a:gd name="T79" fmla="*/ 37 h 97"/>
              <a:gd name="T80" fmla="*/ 474 w 634"/>
              <a:gd name="T81" fmla="*/ 94 h 97"/>
              <a:gd name="T82" fmla="*/ 493 w 634"/>
              <a:gd name="T83" fmla="*/ 51 h 97"/>
              <a:gd name="T84" fmla="*/ 174 w 634"/>
              <a:gd name="T85" fmla="*/ 97 h 97"/>
              <a:gd name="T86" fmla="*/ 165 w 634"/>
              <a:gd name="T87" fmla="*/ 67 h 97"/>
              <a:gd name="T88" fmla="*/ 165 w 634"/>
              <a:gd name="T89" fmla="*/ 67 h 97"/>
              <a:gd name="T90" fmla="*/ 592 w 634"/>
              <a:gd name="T91" fmla="*/ 52 h 97"/>
              <a:gd name="T92" fmla="*/ 626 w 634"/>
              <a:gd name="T93" fmla="*/ 59 h 97"/>
              <a:gd name="T94" fmla="*/ 633 w 634"/>
              <a:gd name="T95" fmla="*/ 43 h 97"/>
              <a:gd name="T96" fmla="*/ 634 w 634"/>
              <a:gd name="T97" fmla="*/ 40 h 97"/>
              <a:gd name="T98" fmla="*/ 625 w 634"/>
              <a:gd name="T99" fmla="*/ 63 h 97"/>
              <a:gd name="T100" fmla="*/ 634 w 634"/>
              <a:gd name="T101" fmla="*/ 49 h 97"/>
              <a:gd name="T102" fmla="*/ 624 w 634"/>
              <a:gd name="T103" fmla="*/ 52 h 97"/>
              <a:gd name="T104" fmla="*/ 591 w 634"/>
              <a:gd name="T105" fmla="*/ 38 h 97"/>
              <a:gd name="T106" fmla="*/ 583 w 634"/>
              <a:gd name="T107" fmla="*/ 63 h 97"/>
              <a:gd name="T108" fmla="*/ 600 w 634"/>
              <a:gd name="T109" fmla="*/ 55 h 97"/>
              <a:gd name="T110" fmla="*/ 608 w 634"/>
              <a:gd name="T111" fmla="*/ 62 h 97"/>
              <a:gd name="T112" fmla="*/ 39 w 634"/>
              <a:gd name="T113" fmla="*/ 38 h 97"/>
              <a:gd name="T114" fmla="*/ 12 w 634"/>
              <a:gd name="T115" fmla="*/ 96 h 97"/>
              <a:gd name="T116" fmla="*/ 39 w 634"/>
              <a:gd name="T117" fmla="*/ 3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4" h="97">
                <a:moveTo>
                  <a:pt x="511" y="67"/>
                </a:moveTo>
                <a:cubicBezTo>
                  <a:pt x="511" y="89"/>
                  <a:pt x="521" y="97"/>
                  <a:pt x="542" y="97"/>
                </a:cubicBezTo>
                <a:cubicBezTo>
                  <a:pt x="552" y="97"/>
                  <a:pt x="559" y="94"/>
                  <a:pt x="563" y="93"/>
                </a:cubicBezTo>
                <a:cubicBezTo>
                  <a:pt x="564" y="93"/>
                  <a:pt x="564" y="92"/>
                  <a:pt x="564" y="91"/>
                </a:cubicBezTo>
                <a:cubicBezTo>
                  <a:pt x="564" y="91"/>
                  <a:pt x="564" y="91"/>
                  <a:pt x="564" y="90"/>
                </a:cubicBezTo>
                <a:cubicBezTo>
                  <a:pt x="563" y="84"/>
                  <a:pt x="563" y="84"/>
                  <a:pt x="563" y="84"/>
                </a:cubicBezTo>
                <a:cubicBezTo>
                  <a:pt x="563" y="84"/>
                  <a:pt x="563" y="84"/>
                  <a:pt x="563" y="84"/>
                </a:cubicBezTo>
                <a:cubicBezTo>
                  <a:pt x="562" y="83"/>
                  <a:pt x="562" y="82"/>
                  <a:pt x="561" y="82"/>
                </a:cubicBezTo>
                <a:cubicBezTo>
                  <a:pt x="560" y="82"/>
                  <a:pt x="560" y="82"/>
                  <a:pt x="559" y="82"/>
                </a:cubicBezTo>
                <a:cubicBezTo>
                  <a:pt x="560" y="82"/>
                  <a:pt x="560" y="82"/>
                  <a:pt x="560" y="82"/>
                </a:cubicBezTo>
                <a:cubicBezTo>
                  <a:pt x="557" y="83"/>
                  <a:pt x="552" y="85"/>
                  <a:pt x="546" y="85"/>
                </a:cubicBezTo>
                <a:cubicBezTo>
                  <a:pt x="541" y="85"/>
                  <a:pt x="537" y="84"/>
                  <a:pt x="535" y="83"/>
                </a:cubicBezTo>
                <a:cubicBezTo>
                  <a:pt x="532" y="82"/>
                  <a:pt x="530" y="79"/>
                  <a:pt x="530" y="74"/>
                </a:cubicBezTo>
                <a:cubicBezTo>
                  <a:pt x="564" y="74"/>
                  <a:pt x="564" y="74"/>
                  <a:pt x="564" y="74"/>
                </a:cubicBezTo>
                <a:cubicBezTo>
                  <a:pt x="566" y="74"/>
                  <a:pt x="567" y="73"/>
                  <a:pt x="567" y="71"/>
                </a:cubicBezTo>
                <a:cubicBezTo>
                  <a:pt x="567" y="66"/>
                  <a:pt x="567" y="66"/>
                  <a:pt x="567" y="66"/>
                </a:cubicBezTo>
                <a:cubicBezTo>
                  <a:pt x="567" y="56"/>
                  <a:pt x="565" y="48"/>
                  <a:pt x="561" y="43"/>
                </a:cubicBezTo>
                <a:cubicBezTo>
                  <a:pt x="557" y="39"/>
                  <a:pt x="550" y="37"/>
                  <a:pt x="539" y="37"/>
                </a:cubicBezTo>
                <a:cubicBezTo>
                  <a:pt x="518" y="37"/>
                  <a:pt x="511" y="45"/>
                  <a:pt x="511" y="67"/>
                </a:cubicBezTo>
                <a:moveTo>
                  <a:pt x="460" y="54"/>
                </a:moveTo>
                <a:cubicBezTo>
                  <a:pt x="460" y="48"/>
                  <a:pt x="458" y="43"/>
                  <a:pt x="453" y="40"/>
                </a:cubicBezTo>
                <a:cubicBezTo>
                  <a:pt x="449" y="38"/>
                  <a:pt x="444" y="37"/>
                  <a:pt x="436" y="37"/>
                </a:cubicBezTo>
                <a:cubicBezTo>
                  <a:pt x="424" y="37"/>
                  <a:pt x="413" y="40"/>
                  <a:pt x="411" y="41"/>
                </a:cubicBezTo>
                <a:cubicBezTo>
                  <a:pt x="411" y="41"/>
                  <a:pt x="410" y="41"/>
                  <a:pt x="410" y="42"/>
                </a:cubicBezTo>
                <a:cubicBezTo>
                  <a:pt x="410" y="43"/>
                  <a:pt x="410" y="43"/>
                  <a:pt x="410" y="43"/>
                </a:cubicBezTo>
                <a:cubicBezTo>
                  <a:pt x="410" y="43"/>
                  <a:pt x="410" y="43"/>
                  <a:pt x="410" y="43"/>
                </a:cubicBezTo>
                <a:cubicBezTo>
                  <a:pt x="412" y="51"/>
                  <a:pt x="412" y="51"/>
                  <a:pt x="412" y="51"/>
                </a:cubicBezTo>
                <a:cubicBezTo>
                  <a:pt x="412" y="52"/>
                  <a:pt x="412" y="52"/>
                  <a:pt x="413" y="52"/>
                </a:cubicBezTo>
                <a:cubicBezTo>
                  <a:pt x="413" y="52"/>
                  <a:pt x="413" y="52"/>
                  <a:pt x="414" y="52"/>
                </a:cubicBezTo>
                <a:cubicBezTo>
                  <a:pt x="416" y="51"/>
                  <a:pt x="425" y="49"/>
                  <a:pt x="432" y="49"/>
                </a:cubicBezTo>
                <a:cubicBezTo>
                  <a:pt x="435" y="49"/>
                  <a:pt x="438" y="49"/>
                  <a:pt x="439" y="50"/>
                </a:cubicBezTo>
                <a:cubicBezTo>
                  <a:pt x="441" y="51"/>
                  <a:pt x="442" y="53"/>
                  <a:pt x="442" y="56"/>
                </a:cubicBezTo>
                <a:cubicBezTo>
                  <a:pt x="442" y="58"/>
                  <a:pt x="442" y="58"/>
                  <a:pt x="442" y="58"/>
                </a:cubicBezTo>
                <a:cubicBezTo>
                  <a:pt x="423" y="61"/>
                  <a:pt x="423" y="61"/>
                  <a:pt x="423" y="61"/>
                </a:cubicBezTo>
                <a:cubicBezTo>
                  <a:pt x="416" y="62"/>
                  <a:pt x="406" y="64"/>
                  <a:pt x="406" y="78"/>
                </a:cubicBezTo>
                <a:cubicBezTo>
                  <a:pt x="406" y="95"/>
                  <a:pt x="420" y="97"/>
                  <a:pt x="433" y="97"/>
                </a:cubicBezTo>
                <a:cubicBezTo>
                  <a:pt x="440" y="97"/>
                  <a:pt x="445" y="96"/>
                  <a:pt x="449" y="95"/>
                </a:cubicBezTo>
                <a:cubicBezTo>
                  <a:pt x="457" y="94"/>
                  <a:pt x="460" y="92"/>
                  <a:pt x="460" y="84"/>
                </a:cubicBezTo>
                <a:lnTo>
                  <a:pt x="460" y="54"/>
                </a:lnTo>
                <a:close/>
                <a:moveTo>
                  <a:pt x="110" y="73"/>
                </a:moveTo>
                <a:cubicBezTo>
                  <a:pt x="116" y="74"/>
                  <a:pt x="118" y="75"/>
                  <a:pt x="118" y="79"/>
                </a:cubicBezTo>
                <a:cubicBezTo>
                  <a:pt x="118" y="84"/>
                  <a:pt x="114" y="85"/>
                  <a:pt x="110" y="85"/>
                </a:cubicBezTo>
                <a:cubicBezTo>
                  <a:pt x="105" y="85"/>
                  <a:pt x="98" y="83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4" y="82"/>
                  <a:pt x="94" y="82"/>
                </a:cubicBezTo>
                <a:cubicBezTo>
                  <a:pt x="93" y="82"/>
                  <a:pt x="93" y="83"/>
                  <a:pt x="93" y="84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91"/>
                  <a:pt x="91" y="92"/>
                  <a:pt x="91" y="92"/>
                </a:cubicBezTo>
                <a:cubicBezTo>
                  <a:pt x="91" y="93"/>
                  <a:pt x="92" y="93"/>
                  <a:pt x="93" y="94"/>
                </a:cubicBezTo>
                <a:cubicBezTo>
                  <a:pt x="95" y="94"/>
                  <a:pt x="104" y="97"/>
                  <a:pt x="113" y="97"/>
                </a:cubicBezTo>
                <a:cubicBezTo>
                  <a:pt x="127" y="97"/>
                  <a:pt x="137" y="92"/>
                  <a:pt x="137" y="78"/>
                </a:cubicBezTo>
                <a:cubicBezTo>
                  <a:pt x="137" y="64"/>
                  <a:pt x="129" y="61"/>
                  <a:pt x="121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15" y="59"/>
                  <a:pt x="111" y="58"/>
                  <a:pt x="111" y="54"/>
                </a:cubicBezTo>
                <a:cubicBezTo>
                  <a:pt x="111" y="49"/>
                  <a:pt x="116" y="48"/>
                  <a:pt x="119" y="48"/>
                </a:cubicBezTo>
                <a:cubicBezTo>
                  <a:pt x="123" y="48"/>
                  <a:pt x="128" y="49"/>
                  <a:pt x="130" y="50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3" y="50"/>
                  <a:pt x="133" y="49"/>
                  <a:pt x="134" y="49"/>
                </a:cubicBezTo>
                <a:cubicBezTo>
                  <a:pt x="134" y="47"/>
                  <a:pt x="135" y="44"/>
                  <a:pt x="135" y="42"/>
                </a:cubicBezTo>
                <a:cubicBezTo>
                  <a:pt x="135" y="42"/>
                  <a:pt x="135" y="41"/>
                  <a:pt x="135" y="41"/>
                </a:cubicBezTo>
                <a:cubicBezTo>
                  <a:pt x="135" y="40"/>
                  <a:pt x="135" y="39"/>
                  <a:pt x="133" y="39"/>
                </a:cubicBezTo>
                <a:cubicBezTo>
                  <a:pt x="130" y="38"/>
                  <a:pt x="124" y="37"/>
                  <a:pt x="116" y="37"/>
                </a:cubicBezTo>
                <a:cubicBezTo>
                  <a:pt x="107" y="37"/>
                  <a:pt x="92" y="38"/>
                  <a:pt x="92" y="55"/>
                </a:cubicBezTo>
                <a:cubicBezTo>
                  <a:pt x="92" y="69"/>
                  <a:pt x="102" y="71"/>
                  <a:pt x="109" y="73"/>
                </a:cubicBezTo>
                <a:lnTo>
                  <a:pt x="110" y="73"/>
                </a:lnTo>
                <a:close/>
                <a:moveTo>
                  <a:pt x="23" y="59"/>
                </a:moveTo>
                <a:cubicBezTo>
                  <a:pt x="23" y="40"/>
                  <a:pt x="23" y="40"/>
                  <a:pt x="23" y="40"/>
                </a:cubicBezTo>
                <a:cubicBezTo>
                  <a:pt x="23" y="28"/>
                  <a:pt x="28" y="23"/>
                  <a:pt x="39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0" y="0"/>
                  <a:pt x="50" y="0"/>
                  <a:pt x="5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5" y="0"/>
                  <a:pt x="0" y="16"/>
                  <a:pt x="0" y="38"/>
                </a:cubicBezTo>
                <a:cubicBezTo>
                  <a:pt x="0" y="59"/>
                  <a:pt x="0" y="59"/>
                  <a:pt x="0" y="59"/>
                </a:cubicBezTo>
                <a:lnTo>
                  <a:pt x="23" y="59"/>
                </a:lnTo>
                <a:close/>
                <a:moveTo>
                  <a:pt x="442" y="84"/>
                </a:moveTo>
                <a:cubicBezTo>
                  <a:pt x="441" y="85"/>
                  <a:pt x="438" y="85"/>
                  <a:pt x="434" y="85"/>
                </a:cubicBezTo>
                <a:cubicBezTo>
                  <a:pt x="430" y="85"/>
                  <a:pt x="424" y="85"/>
                  <a:pt x="424" y="78"/>
                </a:cubicBezTo>
                <a:cubicBezTo>
                  <a:pt x="424" y="71"/>
                  <a:pt x="428" y="71"/>
                  <a:pt x="432" y="70"/>
                </a:cubicBezTo>
                <a:cubicBezTo>
                  <a:pt x="442" y="68"/>
                  <a:pt x="442" y="68"/>
                  <a:pt x="442" y="68"/>
                </a:cubicBezTo>
                <a:lnTo>
                  <a:pt x="442" y="84"/>
                </a:lnTo>
                <a:close/>
                <a:moveTo>
                  <a:pt x="530" y="63"/>
                </a:moveTo>
                <a:cubicBezTo>
                  <a:pt x="530" y="62"/>
                  <a:pt x="530" y="62"/>
                  <a:pt x="530" y="62"/>
                </a:cubicBezTo>
                <a:cubicBezTo>
                  <a:pt x="530" y="61"/>
                  <a:pt x="530" y="57"/>
                  <a:pt x="531" y="55"/>
                </a:cubicBezTo>
                <a:cubicBezTo>
                  <a:pt x="531" y="51"/>
                  <a:pt x="533" y="49"/>
                  <a:pt x="539" y="49"/>
                </a:cubicBezTo>
                <a:cubicBezTo>
                  <a:pt x="545" y="49"/>
                  <a:pt x="547" y="51"/>
                  <a:pt x="548" y="54"/>
                </a:cubicBezTo>
                <a:cubicBezTo>
                  <a:pt x="549" y="56"/>
                  <a:pt x="549" y="60"/>
                  <a:pt x="549" y="62"/>
                </a:cubicBezTo>
                <a:cubicBezTo>
                  <a:pt x="549" y="63"/>
                  <a:pt x="549" y="63"/>
                  <a:pt x="549" y="63"/>
                </a:cubicBezTo>
                <a:lnTo>
                  <a:pt x="530" y="63"/>
                </a:lnTo>
                <a:close/>
                <a:moveTo>
                  <a:pt x="379" y="78"/>
                </a:moveTo>
                <a:cubicBezTo>
                  <a:pt x="379" y="83"/>
                  <a:pt x="375" y="85"/>
                  <a:pt x="371" y="85"/>
                </a:cubicBezTo>
                <a:cubicBezTo>
                  <a:pt x="367" y="85"/>
                  <a:pt x="363" y="84"/>
                  <a:pt x="363" y="84"/>
                </a:cubicBezTo>
                <a:cubicBezTo>
                  <a:pt x="363" y="39"/>
                  <a:pt x="363" y="39"/>
                  <a:pt x="363" y="39"/>
                </a:cubicBezTo>
                <a:cubicBezTo>
                  <a:pt x="363" y="39"/>
                  <a:pt x="362" y="38"/>
                  <a:pt x="362" y="38"/>
                </a:cubicBezTo>
                <a:cubicBezTo>
                  <a:pt x="346" y="38"/>
                  <a:pt x="346" y="38"/>
                  <a:pt x="346" y="38"/>
                </a:cubicBezTo>
                <a:cubicBezTo>
                  <a:pt x="345" y="38"/>
                  <a:pt x="344" y="39"/>
                  <a:pt x="344" y="39"/>
                </a:cubicBezTo>
                <a:cubicBezTo>
                  <a:pt x="344" y="78"/>
                  <a:pt x="344" y="78"/>
                  <a:pt x="344" y="78"/>
                </a:cubicBezTo>
                <a:cubicBezTo>
                  <a:pt x="344" y="83"/>
                  <a:pt x="342" y="85"/>
                  <a:pt x="337" y="85"/>
                </a:cubicBezTo>
                <a:cubicBezTo>
                  <a:pt x="334" y="85"/>
                  <a:pt x="328" y="84"/>
                  <a:pt x="328" y="84"/>
                </a:cubicBezTo>
                <a:cubicBezTo>
                  <a:pt x="328" y="39"/>
                  <a:pt x="328" y="39"/>
                  <a:pt x="328" y="39"/>
                </a:cubicBezTo>
                <a:cubicBezTo>
                  <a:pt x="328" y="39"/>
                  <a:pt x="327" y="38"/>
                  <a:pt x="327" y="38"/>
                </a:cubicBezTo>
                <a:cubicBezTo>
                  <a:pt x="281" y="38"/>
                  <a:pt x="281" y="38"/>
                  <a:pt x="281" y="38"/>
                </a:cubicBezTo>
                <a:cubicBezTo>
                  <a:pt x="281" y="20"/>
                  <a:pt x="281" y="20"/>
                  <a:pt x="281" y="20"/>
                </a:cubicBezTo>
                <a:cubicBezTo>
                  <a:pt x="281" y="19"/>
                  <a:pt x="280" y="18"/>
                  <a:pt x="279" y="18"/>
                </a:cubicBezTo>
                <a:cubicBezTo>
                  <a:pt x="279" y="18"/>
                  <a:pt x="278" y="18"/>
                  <a:pt x="278" y="19"/>
                </a:cubicBezTo>
                <a:cubicBezTo>
                  <a:pt x="264" y="21"/>
                  <a:pt x="264" y="21"/>
                  <a:pt x="264" y="21"/>
                </a:cubicBezTo>
                <a:cubicBezTo>
                  <a:pt x="263" y="21"/>
                  <a:pt x="262" y="22"/>
                  <a:pt x="262" y="24"/>
                </a:cubicBezTo>
                <a:cubicBezTo>
                  <a:pt x="262" y="38"/>
                  <a:pt x="262" y="38"/>
                  <a:pt x="262" y="38"/>
                </a:cubicBezTo>
                <a:cubicBezTo>
                  <a:pt x="236" y="38"/>
                  <a:pt x="236" y="38"/>
                  <a:pt x="236" y="38"/>
                </a:cubicBezTo>
                <a:cubicBezTo>
                  <a:pt x="236" y="32"/>
                  <a:pt x="236" y="32"/>
                  <a:pt x="236" y="32"/>
                </a:cubicBezTo>
                <a:cubicBezTo>
                  <a:pt x="236" y="30"/>
                  <a:pt x="237" y="28"/>
                  <a:pt x="238" y="27"/>
                </a:cubicBezTo>
                <a:cubicBezTo>
                  <a:pt x="239" y="26"/>
                  <a:pt x="241" y="26"/>
                  <a:pt x="243" y="26"/>
                </a:cubicBezTo>
                <a:cubicBezTo>
                  <a:pt x="245" y="26"/>
                  <a:pt x="247" y="26"/>
                  <a:pt x="249" y="26"/>
                </a:cubicBezTo>
                <a:cubicBezTo>
                  <a:pt x="249" y="26"/>
                  <a:pt x="249" y="27"/>
                  <a:pt x="249" y="27"/>
                </a:cubicBezTo>
                <a:cubicBezTo>
                  <a:pt x="250" y="27"/>
                  <a:pt x="250" y="27"/>
                  <a:pt x="251" y="27"/>
                </a:cubicBezTo>
                <a:cubicBezTo>
                  <a:pt x="251" y="27"/>
                  <a:pt x="252" y="26"/>
                  <a:pt x="252" y="25"/>
                </a:cubicBez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6"/>
                </a:cubicBezTo>
                <a:cubicBezTo>
                  <a:pt x="253" y="16"/>
                  <a:pt x="253" y="15"/>
                  <a:pt x="252" y="15"/>
                </a:cubicBezTo>
                <a:cubicBezTo>
                  <a:pt x="250" y="14"/>
                  <a:pt x="245" y="13"/>
                  <a:pt x="237" y="13"/>
                </a:cubicBezTo>
                <a:cubicBezTo>
                  <a:pt x="224" y="13"/>
                  <a:pt x="218" y="19"/>
                  <a:pt x="218" y="31"/>
                </a:cubicBezTo>
                <a:cubicBezTo>
                  <a:pt x="218" y="38"/>
                  <a:pt x="218" y="38"/>
                  <a:pt x="218" y="38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08" y="38"/>
                  <a:pt x="208" y="39"/>
                  <a:pt x="208" y="39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8" y="50"/>
                  <a:pt x="208" y="51"/>
                  <a:pt x="209" y="51"/>
                </a:cubicBezTo>
                <a:cubicBezTo>
                  <a:pt x="218" y="51"/>
                  <a:pt x="218" y="51"/>
                  <a:pt x="218" y="51"/>
                </a:cubicBezTo>
                <a:cubicBezTo>
                  <a:pt x="218" y="94"/>
                  <a:pt x="218" y="94"/>
                  <a:pt x="218" y="94"/>
                </a:cubicBezTo>
                <a:cubicBezTo>
                  <a:pt x="218" y="95"/>
                  <a:pt x="218" y="95"/>
                  <a:pt x="219" y="95"/>
                </a:cubicBezTo>
                <a:cubicBezTo>
                  <a:pt x="235" y="95"/>
                  <a:pt x="235" y="95"/>
                  <a:pt x="235" y="95"/>
                </a:cubicBezTo>
                <a:cubicBezTo>
                  <a:pt x="236" y="95"/>
                  <a:pt x="236" y="95"/>
                  <a:pt x="236" y="94"/>
                </a:cubicBezTo>
                <a:cubicBezTo>
                  <a:pt x="236" y="51"/>
                  <a:pt x="236" y="51"/>
                  <a:pt x="236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62" y="78"/>
                  <a:pt x="262" y="78"/>
                  <a:pt x="262" y="78"/>
                </a:cubicBezTo>
                <a:cubicBezTo>
                  <a:pt x="262" y="91"/>
                  <a:pt x="269" y="96"/>
                  <a:pt x="283" y="96"/>
                </a:cubicBezTo>
                <a:cubicBezTo>
                  <a:pt x="290" y="96"/>
                  <a:pt x="295" y="95"/>
                  <a:pt x="296" y="94"/>
                </a:cubicBezTo>
                <a:cubicBezTo>
                  <a:pt x="298" y="94"/>
                  <a:pt x="298" y="93"/>
                  <a:pt x="298" y="92"/>
                </a:cubicBezTo>
                <a:cubicBezTo>
                  <a:pt x="298" y="92"/>
                  <a:pt x="298" y="92"/>
                  <a:pt x="298" y="92"/>
                </a:cubicBezTo>
                <a:cubicBezTo>
                  <a:pt x="296" y="84"/>
                  <a:pt x="296" y="84"/>
                  <a:pt x="296" y="84"/>
                </a:cubicBezTo>
                <a:cubicBezTo>
                  <a:pt x="296" y="83"/>
                  <a:pt x="296" y="82"/>
                  <a:pt x="295" y="82"/>
                </a:cubicBezTo>
                <a:cubicBezTo>
                  <a:pt x="295" y="82"/>
                  <a:pt x="295" y="82"/>
                  <a:pt x="294" y="83"/>
                </a:cubicBezTo>
                <a:cubicBezTo>
                  <a:pt x="294" y="83"/>
                  <a:pt x="294" y="83"/>
                  <a:pt x="294" y="83"/>
                </a:cubicBezTo>
                <a:cubicBezTo>
                  <a:pt x="293" y="83"/>
                  <a:pt x="290" y="83"/>
                  <a:pt x="288" y="83"/>
                </a:cubicBezTo>
                <a:cubicBezTo>
                  <a:pt x="282" y="83"/>
                  <a:pt x="281" y="81"/>
                  <a:pt x="281" y="77"/>
                </a:cubicBezTo>
                <a:cubicBezTo>
                  <a:pt x="281" y="51"/>
                  <a:pt x="281" y="51"/>
                  <a:pt x="281" y="51"/>
                </a:cubicBezTo>
                <a:cubicBezTo>
                  <a:pt x="309" y="51"/>
                  <a:pt x="309" y="51"/>
                  <a:pt x="309" y="51"/>
                </a:cubicBezTo>
                <a:cubicBezTo>
                  <a:pt x="309" y="88"/>
                  <a:pt x="309" y="88"/>
                  <a:pt x="309" y="88"/>
                </a:cubicBezTo>
                <a:cubicBezTo>
                  <a:pt x="309" y="92"/>
                  <a:pt x="313" y="93"/>
                  <a:pt x="319" y="95"/>
                </a:cubicBezTo>
                <a:cubicBezTo>
                  <a:pt x="324" y="96"/>
                  <a:pt x="331" y="97"/>
                  <a:pt x="336" y="97"/>
                </a:cubicBezTo>
                <a:cubicBezTo>
                  <a:pt x="342" y="97"/>
                  <a:pt x="349" y="96"/>
                  <a:pt x="354" y="92"/>
                </a:cubicBezTo>
                <a:cubicBezTo>
                  <a:pt x="361" y="96"/>
                  <a:pt x="368" y="97"/>
                  <a:pt x="375" y="97"/>
                </a:cubicBezTo>
                <a:cubicBezTo>
                  <a:pt x="389" y="97"/>
                  <a:pt x="398" y="94"/>
                  <a:pt x="398" y="80"/>
                </a:cubicBezTo>
                <a:cubicBezTo>
                  <a:pt x="398" y="39"/>
                  <a:pt x="398" y="39"/>
                  <a:pt x="398" y="39"/>
                </a:cubicBezTo>
                <a:cubicBezTo>
                  <a:pt x="398" y="39"/>
                  <a:pt x="397" y="38"/>
                  <a:pt x="396" y="38"/>
                </a:cubicBezTo>
                <a:cubicBezTo>
                  <a:pt x="380" y="38"/>
                  <a:pt x="380" y="38"/>
                  <a:pt x="380" y="38"/>
                </a:cubicBezTo>
                <a:cubicBezTo>
                  <a:pt x="380" y="38"/>
                  <a:pt x="379" y="39"/>
                  <a:pt x="379" y="39"/>
                </a:cubicBezTo>
                <a:lnTo>
                  <a:pt x="379" y="78"/>
                </a:lnTo>
                <a:close/>
                <a:moveTo>
                  <a:pt x="507" y="48"/>
                </a:moveTo>
                <a:cubicBezTo>
                  <a:pt x="507" y="39"/>
                  <a:pt x="507" y="39"/>
                  <a:pt x="507" y="39"/>
                </a:cubicBezTo>
                <a:cubicBezTo>
                  <a:pt x="507" y="37"/>
                  <a:pt x="507" y="37"/>
                  <a:pt x="505" y="37"/>
                </a:cubicBezTo>
                <a:cubicBezTo>
                  <a:pt x="503" y="37"/>
                  <a:pt x="503" y="37"/>
                  <a:pt x="503" y="37"/>
                </a:cubicBezTo>
                <a:cubicBezTo>
                  <a:pt x="496" y="37"/>
                  <a:pt x="489" y="38"/>
                  <a:pt x="484" y="39"/>
                </a:cubicBezTo>
                <a:cubicBezTo>
                  <a:pt x="477" y="40"/>
                  <a:pt x="474" y="41"/>
                  <a:pt x="474" y="45"/>
                </a:cubicBezTo>
                <a:cubicBezTo>
                  <a:pt x="474" y="94"/>
                  <a:pt x="474" y="94"/>
                  <a:pt x="474" y="94"/>
                </a:cubicBezTo>
                <a:cubicBezTo>
                  <a:pt x="474" y="95"/>
                  <a:pt x="475" y="95"/>
                  <a:pt x="475" y="95"/>
                </a:cubicBezTo>
                <a:cubicBezTo>
                  <a:pt x="491" y="95"/>
                  <a:pt x="491" y="95"/>
                  <a:pt x="491" y="95"/>
                </a:cubicBezTo>
                <a:cubicBezTo>
                  <a:pt x="492" y="95"/>
                  <a:pt x="493" y="95"/>
                  <a:pt x="493" y="94"/>
                </a:cubicBezTo>
                <a:cubicBezTo>
                  <a:pt x="493" y="51"/>
                  <a:pt x="493" y="51"/>
                  <a:pt x="493" y="51"/>
                </a:cubicBezTo>
                <a:cubicBezTo>
                  <a:pt x="494" y="51"/>
                  <a:pt x="499" y="50"/>
                  <a:pt x="505" y="50"/>
                </a:cubicBezTo>
                <a:cubicBezTo>
                  <a:pt x="507" y="50"/>
                  <a:pt x="507" y="49"/>
                  <a:pt x="507" y="48"/>
                </a:cubicBezTo>
                <a:moveTo>
                  <a:pt x="146" y="67"/>
                </a:moveTo>
                <a:cubicBezTo>
                  <a:pt x="146" y="84"/>
                  <a:pt x="149" y="97"/>
                  <a:pt x="174" y="97"/>
                </a:cubicBezTo>
                <a:cubicBezTo>
                  <a:pt x="199" y="97"/>
                  <a:pt x="202" y="84"/>
                  <a:pt x="202" y="67"/>
                </a:cubicBezTo>
                <a:cubicBezTo>
                  <a:pt x="202" y="50"/>
                  <a:pt x="199" y="37"/>
                  <a:pt x="174" y="37"/>
                </a:cubicBezTo>
                <a:cubicBezTo>
                  <a:pt x="149" y="37"/>
                  <a:pt x="146" y="50"/>
                  <a:pt x="146" y="67"/>
                </a:cubicBezTo>
                <a:moveTo>
                  <a:pt x="165" y="67"/>
                </a:moveTo>
                <a:cubicBezTo>
                  <a:pt x="165" y="54"/>
                  <a:pt x="165" y="49"/>
                  <a:pt x="174" y="49"/>
                </a:cubicBezTo>
                <a:cubicBezTo>
                  <a:pt x="183" y="49"/>
                  <a:pt x="183" y="54"/>
                  <a:pt x="183" y="67"/>
                </a:cubicBezTo>
                <a:cubicBezTo>
                  <a:pt x="183" y="79"/>
                  <a:pt x="183" y="84"/>
                  <a:pt x="174" y="84"/>
                </a:cubicBezTo>
                <a:cubicBezTo>
                  <a:pt x="165" y="84"/>
                  <a:pt x="165" y="79"/>
                  <a:pt x="165" y="67"/>
                </a:cubicBezTo>
                <a:moveTo>
                  <a:pt x="594" y="42"/>
                </a:moveTo>
                <a:cubicBezTo>
                  <a:pt x="596" y="42"/>
                  <a:pt x="596" y="42"/>
                  <a:pt x="596" y="42"/>
                </a:cubicBezTo>
                <a:cubicBezTo>
                  <a:pt x="599" y="52"/>
                  <a:pt x="599" y="52"/>
                  <a:pt x="599" y="52"/>
                </a:cubicBezTo>
                <a:cubicBezTo>
                  <a:pt x="592" y="52"/>
                  <a:pt x="592" y="52"/>
                  <a:pt x="592" y="52"/>
                </a:cubicBezTo>
                <a:lnTo>
                  <a:pt x="594" y="42"/>
                </a:lnTo>
                <a:close/>
                <a:moveTo>
                  <a:pt x="629" y="53"/>
                </a:moveTo>
                <a:cubicBezTo>
                  <a:pt x="629" y="59"/>
                  <a:pt x="629" y="59"/>
                  <a:pt x="629" y="59"/>
                </a:cubicBezTo>
                <a:cubicBezTo>
                  <a:pt x="629" y="59"/>
                  <a:pt x="627" y="59"/>
                  <a:pt x="626" y="59"/>
                </a:cubicBezTo>
                <a:cubicBezTo>
                  <a:pt x="621" y="59"/>
                  <a:pt x="618" y="58"/>
                  <a:pt x="618" y="51"/>
                </a:cubicBezTo>
                <a:cubicBezTo>
                  <a:pt x="618" y="43"/>
                  <a:pt x="621" y="42"/>
                  <a:pt x="626" y="42"/>
                </a:cubicBezTo>
                <a:cubicBezTo>
                  <a:pt x="628" y="42"/>
                  <a:pt x="631" y="42"/>
                  <a:pt x="632" y="42"/>
                </a:cubicBezTo>
                <a:cubicBezTo>
                  <a:pt x="632" y="43"/>
                  <a:pt x="633" y="43"/>
                  <a:pt x="633" y="43"/>
                </a:cubicBezTo>
                <a:cubicBezTo>
                  <a:pt x="633" y="43"/>
                  <a:pt x="633" y="43"/>
                  <a:pt x="634" y="43"/>
                </a:cubicBezTo>
                <a:cubicBezTo>
                  <a:pt x="634" y="43"/>
                  <a:pt x="634" y="42"/>
                  <a:pt x="634" y="42"/>
                </a:cubicBezTo>
                <a:cubicBezTo>
                  <a:pt x="634" y="40"/>
                  <a:pt x="634" y="40"/>
                  <a:pt x="634" y="40"/>
                </a:cubicBezTo>
                <a:cubicBezTo>
                  <a:pt x="634" y="40"/>
                  <a:pt x="634" y="40"/>
                  <a:pt x="634" y="40"/>
                </a:cubicBezTo>
                <a:cubicBezTo>
                  <a:pt x="634" y="39"/>
                  <a:pt x="634" y="39"/>
                  <a:pt x="634" y="39"/>
                </a:cubicBezTo>
                <a:cubicBezTo>
                  <a:pt x="633" y="39"/>
                  <a:pt x="630" y="38"/>
                  <a:pt x="625" y="38"/>
                </a:cubicBezTo>
                <a:cubicBezTo>
                  <a:pt x="616" y="38"/>
                  <a:pt x="612" y="41"/>
                  <a:pt x="612" y="50"/>
                </a:cubicBezTo>
                <a:cubicBezTo>
                  <a:pt x="612" y="59"/>
                  <a:pt x="615" y="63"/>
                  <a:pt x="625" y="63"/>
                </a:cubicBezTo>
                <a:cubicBezTo>
                  <a:pt x="628" y="63"/>
                  <a:pt x="631" y="63"/>
                  <a:pt x="632" y="62"/>
                </a:cubicBezTo>
                <a:cubicBezTo>
                  <a:pt x="632" y="62"/>
                  <a:pt x="632" y="62"/>
                  <a:pt x="632" y="62"/>
                </a:cubicBezTo>
                <a:cubicBezTo>
                  <a:pt x="634" y="62"/>
                  <a:pt x="634" y="61"/>
                  <a:pt x="634" y="59"/>
                </a:cubicBezTo>
                <a:cubicBezTo>
                  <a:pt x="634" y="49"/>
                  <a:pt x="634" y="49"/>
                  <a:pt x="634" y="49"/>
                </a:cubicBezTo>
                <a:cubicBezTo>
                  <a:pt x="634" y="49"/>
                  <a:pt x="634" y="49"/>
                  <a:pt x="634" y="49"/>
                </a:cubicBezTo>
                <a:cubicBezTo>
                  <a:pt x="625" y="49"/>
                  <a:pt x="625" y="49"/>
                  <a:pt x="625" y="49"/>
                </a:cubicBezTo>
                <a:cubicBezTo>
                  <a:pt x="624" y="49"/>
                  <a:pt x="624" y="49"/>
                  <a:pt x="624" y="49"/>
                </a:cubicBezTo>
                <a:cubicBezTo>
                  <a:pt x="624" y="52"/>
                  <a:pt x="624" y="52"/>
                  <a:pt x="624" y="52"/>
                </a:cubicBezTo>
                <a:cubicBezTo>
                  <a:pt x="624" y="53"/>
                  <a:pt x="625" y="53"/>
                  <a:pt x="625" y="53"/>
                </a:cubicBezTo>
                <a:lnTo>
                  <a:pt x="629" y="53"/>
                </a:lnTo>
                <a:close/>
                <a:moveTo>
                  <a:pt x="600" y="38"/>
                </a:moveTo>
                <a:cubicBezTo>
                  <a:pt x="591" y="38"/>
                  <a:pt x="591" y="38"/>
                  <a:pt x="591" y="38"/>
                </a:cubicBezTo>
                <a:cubicBezTo>
                  <a:pt x="591" y="38"/>
                  <a:pt x="590" y="38"/>
                  <a:pt x="590" y="38"/>
                </a:cubicBezTo>
                <a:cubicBezTo>
                  <a:pt x="582" y="62"/>
                  <a:pt x="582" y="62"/>
                  <a:pt x="582" y="62"/>
                </a:cubicBezTo>
                <a:cubicBezTo>
                  <a:pt x="582" y="62"/>
                  <a:pt x="582" y="62"/>
                  <a:pt x="582" y="62"/>
                </a:cubicBezTo>
                <a:cubicBezTo>
                  <a:pt x="582" y="62"/>
                  <a:pt x="582" y="63"/>
                  <a:pt x="583" y="63"/>
                </a:cubicBezTo>
                <a:cubicBezTo>
                  <a:pt x="588" y="63"/>
                  <a:pt x="588" y="63"/>
                  <a:pt x="588" y="63"/>
                </a:cubicBezTo>
                <a:cubicBezTo>
                  <a:pt x="589" y="63"/>
                  <a:pt x="589" y="62"/>
                  <a:pt x="589" y="62"/>
                </a:cubicBezTo>
                <a:cubicBezTo>
                  <a:pt x="591" y="55"/>
                  <a:pt x="591" y="55"/>
                  <a:pt x="591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602" y="62"/>
                  <a:pt x="602" y="62"/>
                  <a:pt x="602" y="62"/>
                </a:cubicBezTo>
                <a:cubicBezTo>
                  <a:pt x="602" y="62"/>
                  <a:pt x="602" y="63"/>
                  <a:pt x="602" y="63"/>
                </a:cubicBezTo>
                <a:cubicBezTo>
                  <a:pt x="608" y="63"/>
                  <a:pt x="608" y="63"/>
                  <a:pt x="608" y="63"/>
                </a:cubicBezTo>
                <a:cubicBezTo>
                  <a:pt x="608" y="63"/>
                  <a:pt x="608" y="62"/>
                  <a:pt x="608" y="62"/>
                </a:cubicBezTo>
                <a:cubicBezTo>
                  <a:pt x="608" y="62"/>
                  <a:pt x="608" y="62"/>
                  <a:pt x="608" y="62"/>
                </a:cubicBezTo>
                <a:cubicBezTo>
                  <a:pt x="601" y="38"/>
                  <a:pt x="601" y="38"/>
                  <a:pt x="601" y="38"/>
                </a:cubicBezTo>
                <a:cubicBezTo>
                  <a:pt x="600" y="38"/>
                  <a:pt x="600" y="38"/>
                  <a:pt x="600" y="38"/>
                </a:cubicBezTo>
                <a:moveTo>
                  <a:pt x="39" y="38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7"/>
                  <a:pt x="34" y="73"/>
                  <a:pt x="23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2" y="96"/>
                  <a:pt x="12" y="96"/>
                  <a:pt x="12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45" y="96"/>
                  <a:pt x="62" y="81"/>
                  <a:pt x="62" y="57"/>
                </a:cubicBezTo>
                <a:cubicBezTo>
                  <a:pt x="62" y="38"/>
                  <a:pt x="62" y="38"/>
                  <a:pt x="62" y="38"/>
                </a:cubicBezTo>
                <a:lnTo>
                  <a:pt x="39" y="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33356"/>
              </a:solidFill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2273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uj\Dropbox\SAG WORK\SAG WORK\RE-Brand\PPT\part 2\DBP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128" y="0"/>
            <a:ext cx="88688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404748" y="456406"/>
            <a:ext cx="2646363" cy="414338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3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Title Slid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9382" y="1584000"/>
            <a:ext cx="5310000" cy="288000"/>
          </a:xfrm>
        </p:spPr>
        <p:txBody>
          <a:bodyPr anchor="b">
            <a:no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Headline 1.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9382" y="1872000"/>
            <a:ext cx="5310000" cy="41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200" cap="all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Headline 2.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99382" y="3150002"/>
            <a:ext cx="3150000" cy="1293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1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Presenter Title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82" y="4960858"/>
            <a:ext cx="2268000" cy="9233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4748" y="456406"/>
            <a:ext cx="2646363" cy="41433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9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0108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54" y="0"/>
            <a:ext cx="8410553" cy="4732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068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G -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" y="3"/>
            <a:ext cx="9141619" cy="4767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381" y="4732338"/>
            <a:ext cx="9144000" cy="411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1147966"/>
            <a:ext cx="5220000" cy="432000"/>
          </a:xfrm>
        </p:spPr>
        <p:txBody>
          <a:bodyPr anchor="b" anchorCtr="0">
            <a:no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95289" y="1579966"/>
            <a:ext cx="5220000" cy="324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cap="all"/>
            </a:lvl1pPr>
            <a:lvl2pPr>
              <a:defRPr cap="all"/>
            </a:lvl2pPr>
            <a:lvl3pPr>
              <a:defRPr cap="all"/>
            </a:lvl3pPr>
            <a:lvl4pPr>
              <a:defRPr cap="all"/>
            </a:lvl4pPr>
            <a:lvl5pPr>
              <a:defRPr cap="all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861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11.jpeg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orner2.jp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14"/>
            <a:ext cx="9144000" cy="50489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75380" y="4960858"/>
            <a:ext cx="2268000" cy="923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9" y="319488"/>
            <a:ext cx="835342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14038-F777-4D6C-BF39-F3C9BE8830C2}" type="slidenum">
              <a:rPr lang="en-US" sz="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itchFamily="34" charset="0"/>
              </a:rPr>
              <a:t>  |</a:t>
            </a: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289" y="1131888"/>
            <a:ext cx="8353424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6461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1" r:id="rId4"/>
    <p:sldLayoutId id="2147483671" r:id="rId5"/>
    <p:sldLayoutId id="2147483649" r:id="rId6"/>
    <p:sldLayoutId id="2147483656" r:id="rId7"/>
    <p:sldLayoutId id="2147483678" r:id="rId8"/>
    <p:sldLayoutId id="2147483679" r:id="rId9"/>
    <p:sldLayoutId id="2147483672" r:id="rId10"/>
    <p:sldLayoutId id="2147483650" r:id="rId11"/>
    <p:sldLayoutId id="2147483654" r:id="rId12"/>
    <p:sldLayoutId id="2147483682" r:id="rId13"/>
    <p:sldLayoutId id="2147483667" r:id="rId14"/>
    <p:sldLayoutId id="2147483666" r:id="rId15"/>
    <p:sldLayoutId id="2147483665" r:id="rId16"/>
    <p:sldLayoutId id="2147483674" r:id="rId17"/>
    <p:sldLayoutId id="2147483655" r:id="rId18"/>
    <p:sldLayoutId id="2147483708" r:id="rId19"/>
  </p:sldLayoutIdLst>
  <p:hf sldNum="0" hdr="0" dt="0"/>
  <p:txStyles>
    <p:titleStyle>
      <a:lvl1pPr algn="l" defTabSz="685800" rtl="0" eaLnBrk="1" latinLnBrk="0" hangingPunct="1">
        <a:lnSpc>
          <a:spcPts val="2000"/>
        </a:lnSpc>
        <a:spcBef>
          <a:spcPct val="0"/>
        </a:spcBef>
        <a:buNone/>
        <a:defRPr sz="2200" b="1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69200" indent="-169200" algn="l" defTabSz="685800" rtl="0" eaLnBrk="1" latinLnBrk="0" hangingPunct="1">
        <a:lnSpc>
          <a:spcPct val="100000"/>
        </a:lnSpc>
        <a:spcBef>
          <a:spcPts val="432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30400" algn="l" defTabSz="685800" rtl="0" eaLnBrk="1" latinLnBrk="0" hangingPunct="1">
        <a:lnSpc>
          <a:spcPct val="100000"/>
        </a:lnSpc>
        <a:spcBef>
          <a:spcPts val="384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169200" algn="l" defTabSz="685800" rtl="0" eaLnBrk="1" latinLnBrk="0" hangingPunct="1">
        <a:lnSpc>
          <a:spcPct val="100000"/>
        </a:lnSpc>
        <a:spcBef>
          <a:spcPts val="336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72000" indent="-176400" algn="l" defTabSz="685800" rtl="0" eaLnBrk="1" latinLnBrk="0" hangingPunct="1">
        <a:lnSpc>
          <a:spcPct val="100000"/>
        </a:lnSpc>
        <a:spcBef>
          <a:spcPts val="288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defTabSz="685800" rtl="0" eaLnBrk="1" latinLnBrk="0" hangingPunct="1">
        <a:lnSpc>
          <a:spcPct val="100000"/>
        </a:lnSpc>
        <a:spcBef>
          <a:spcPts val="480"/>
        </a:spcBef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a14="http://schemas.microsoft.com/office/drawing/2010/main" xmlns:p14="http://schemas.microsoft.com/office/powerpoint/2010/main" xmlns:p15="http://schemas.microsoft.com/office/powerpoint/2012/main">
        <p15:guide id="1" orient="horz" pos="2913" userDrawn="1">
          <p15:clr>
            <a:srgbClr val="F26B43"/>
          </p15:clr>
        </p15:guide>
        <p15:guide id="2" pos="249" userDrawn="1">
          <p15:clr>
            <a:srgbClr val="F26B43"/>
          </p15:clr>
        </p15:guide>
        <p15:guide id="3" pos="5511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orner2.jpg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40"/>
          <a:stretch/>
        </p:blipFill>
        <p:spPr>
          <a:xfrm>
            <a:off x="0" y="5914"/>
            <a:ext cx="9144000" cy="50489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75380" y="4960858"/>
            <a:ext cx="2268000" cy="923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65000"/>
                  </a:prstClr>
                </a:solidFill>
                <a:ea typeface="MS PGothic" pitchFamily="34" charset="-128"/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65000"/>
                </a:prstClr>
              </a:solidFill>
              <a:ea typeface="MS PGothic" pitchFamily="34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9" y="319488"/>
            <a:ext cx="835342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395294" y="4961780"/>
            <a:ext cx="280091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F8714038-F777-4D6C-BF39-F3C9BE8830C2}" type="slidenum">
              <a:rPr lang="en-US" sz="600" smtClean="0">
                <a:solidFill>
                  <a:srgbClr val="0899CC"/>
                </a:solidFill>
                <a:latin typeface="Arial" panose="020B0604020202020204"/>
                <a:cs typeface="Arial" panose="020B0604020202020204" pitchFamily="34" charset="0"/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600" dirty="0" smtClean="0">
                <a:solidFill>
                  <a:srgbClr val="038299"/>
                </a:solidFill>
                <a:latin typeface="Arial" panose="020B0604020202020204"/>
                <a:cs typeface="Arial" panose="020B0604020202020204" pitchFamily="34" charset="0"/>
              </a:rPr>
              <a:t>  </a:t>
            </a:r>
            <a:r>
              <a:rPr lang="en-US" sz="600" dirty="0" smtClean="0">
                <a:solidFill>
                  <a:prstClr val="white">
                    <a:lumMod val="65000"/>
                  </a:prstClr>
                </a:solidFill>
                <a:latin typeface="Arial" panose="020B0604020202020204"/>
                <a:cs typeface="Arial" pitchFamily="34" charset="0"/>
              </a:rPr>
              <a:t>  |</a:t>
            </a: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7505027" y="4823729"/>
            <a:ext cx="1379396" cy="215970"/>
          </a:xfrm>
          <a:custGeom>
            <a:avLst/>
            <a:gdLst>
              <a:gd name="T0" fmla="*/ 0 w 1955"/>
              <a:gd name="T1" fmla="*/ 182 h 298"/>
              <a:gd name="T2" fmla="*/ 144 w 1955"/>
              <a:gd name="T3" fmla="*/ 68 h 298"/>
              <a:gd name="T4" fmla="*/ 670 w 1955"/>
              <a:gd name="T5" fmla="*/ 94 h 298"/>
              <a:gd name="T6" fmla="*/ 639 w 1955"/>
              <a:gd name="T7" fmla="*/ 120 h 298"/>
              <a:gd name="T8" fmla="*/ 670 w 1955"/>
              <a:gd name="T9" fmla="*/ 289 h 298"/>
              <a:gd name="T10" fmla="*/ 728 w 1955"/>
              <a:gd name="T11" fmla="*/ 156 h 298"/>
              <a:gd name="T12" fmla="*/ 913 w 1955"/>
              <a:gd name="T13" fmla="*/ 290 h 298"/>
              <a:gd name="T14" fmla="*/ 909 w 1955"/>
              <a:gd name="T15" fmla="*/ 253 h 298"/>
              <a:gd name="T16" fmla="*/ 865 w 1955"/>
              <a:gd name="T17" fmla="*/ 235 h 298"/>
              <a:gd name="T18" fmla="*/ 982 w 1955"/>
              <a:gd name="T19" fmla="*/ 291 h 298"/>
              <a:gd name="T20" fmla="*/ 1226 w 1955"/>
              <a:gd name="T21" fmla="*/ 247 h 298"/>
              <a:gd name="T22" fmla="*/ 1168 w 1955"/>
              <a:gd name="T23" fmla="*/ 120 h 298"/>
              <a:gd name="T24" fmla="*/ 1118 w 1955"/>
              <a:gd name="T25" fmla="*/ 120 h 298"/>
              <a:gd name="T26" fmla="*/ 1060 w 1955"/>
              <a:gd name="T27" fmla="*/ 238 h 298"/>
              <a:gd name="T28" fmla="*/ 1006 w 1955"/>
              <a:gd name="T29" fmla="*/ 116 h 298"/>
              <a:gd name="T30" fmla="*/ 856 w 1955"/>
              <a:gd name="T31" fmla="*/ 56 h 298"/>
              <a:gd name="T32" fmla="*/ 728 w 1955"/>
              <a:gd name="T33" fmla="*/ 116 h 298"/>
              <a:gd name="T34" fmla="*/ 765 w 1955"/>
              <a:gd name="T35" fmla="*/ 80 h 298"/>
              <a:gd name="T36" fmla="*/ 779 w 1955"/>
              <a:gd name="T37" fmla="*/ 52 h 298"/>
              <a:gd name="T38" fmla="*/ 670 w 1955"/>
              <a:gd name="T39" fmla="*/ 94 h 298"/>
              <a:gd name="T40" fmla="*/ 1734 w 1955"/>
              <a:gd name="T41" fmla="*/ 286 h 298"/>
              <a:gd name="T42" fmla="*/ 1733 w 1955"/>
              <a:gd name="T43" fmla="*/ 258 h 298"/>
              <a:gd name="T44" fmla="*/ 1682 w 1955"/>
              <a:gd name="T45" fmla="*/ 260 h 298"/>
              <a:gd name="T46" fmla="*/ 1747 w 1955"/>
              <a:gd name="T47" fmla="*/ 218 h 298"/>
              <a:gd name="T48" fmla="*/ 1574 w 1955"/>
              <a:gd name="T49" fmla="*/ 206 h 298"/>
              <a:gd name="T50" fmla="*/ 1662 w 1955"/>
              <a:gd name="T51" fmla="*/ 149 h 298"/>
              <a:gd name="T52" fmla="*/ 1633 w 1955"/>
              <a:gd name="T53" fmla="*/ 195 h 298"/>
              <a:gd name="T54" fmla="*/ 1267 w 1955"/>
              <a:gd name="T55" fmla="*/ 124 h 298"/>
              <a:gd name="T56" fmla="*/ 1269 w 1955"/>
              <a:gd name="T57" fmla="*/ 157 h 298"/>
              <a:gd name="T58" fmla="*/ 1353 w 1955"/>
              <a:gd name="T59" fmla="*/ 153 h 298"/>
              <a:gd name="T60" fmla="*/ 1252 w 1955"/>
              <a:gd name="T61" fmla="*/ 239 h 298"/>
              <a:gd name="T62" fmla="*/ 1418 w 1955"/>
              <a:gd name="T63" fmla="*/ 165 h 298"/>
              <a:gd name="T64" fmla="*/ 1307 w 1955"/>
              <a:gd name="T65" fmla="*/ 239 h 298"/>
              <a:gd name="T66" fmla="*/ 1360 w 1955"/>
              <a:gd name="T67" fmla="*/ 259 h 298"/>
              <a:gd name="T68" fmla="*/ 448 w 1955"/>
              <a:gd name="T69" fmla="*/ 205 h 298"/>
              <a:gd name="T70" fmla="*/ 448 w 1955"/>
              <a:gd name="T71" fmla="*/ 205 h 298"/>
              <a:gd name="T72" fmla="*/ 564 w 1955"/>
              <a:gd name="T73" fmla="*/ 205 h 298"/>
              <a:gd name="T74" fmla="*/ 283 w 1955"/>
              <a:gd name="T75" fmla="*/ 168 h 298"/>
              <a:gd name="T76" fmla="*/ 339 w 1955"/>
              <a:gd name="T77" fmla="*/ 260 h 298"/>
              <a:gd name="T78" fmla="*/ 289 w 1955"/>
              <a:gd name="T79" fmla="*/ 252 h 298"/>
              <a:gd name="T80" fmla="*/ 284 w 1955"/>
              <a:gd name="T81" fmla="*/ 287 h 298"/>
              <a:gd name="T82" fmla="*/ 368 w 1955"/>
              <a:gd name="T83" fmla="*/ 183 h 298"/>
              <a:gd name="T84" fmla="*/ 407 w 1955"/>
              <a:gd name="T85" fmla="*/ 153 h 298"/>
              <a:gd name="T86" fmla="*/ 409 w 1955"/>
              <a:gd name="T87" fmla="*/ 118 h 298"/>
              <a:gd name="T88" fmla="*/ 1550 w 1955"/>
              <a:gd name="T89" fmla="*/ 112 h 298"/>
              <a:gd name="T90" fmla="*/ 1465 w 1955"/>
              <a:gd name="T91" fmla="*/ 293 h 298"/>
              <a:gd name="T92" fmla="*/ 1557 w 1955"/>
              <a:gd name="T93" fmla="*/ 154 h 298"/>
              <a:gd name="T94" fmla="*/ 1550 w 1955"/>
              <a:gd name="T95" fmla="*/ 112 h 298"/>
              <a:gd name="T96" fmla="*/ 1927 w 1955"/>
              <a:gd name="T97" fmla="*/ 193 h 298"/>
              <a:gd name="T98" fmla="*/ 1955 w 1955"/>
              <a:gd name="T99" fmla="*/ 151 h 298"/>
              <a:gd name="T100" fmla="*/ 1924 w 1955"/>
              <a:gd name="T101" fmla="*/ 160 h 298"/>
              <a:gd name="T102" fmla="*/ 1928 w 1955"/>
              <a:gd name="T103" fmla="*/ 181 h 298"/>
              <a:gd name="T104" fmla="*/ 1950 w 1955"/>
              <a:gd name="T105" fmla="*/ 130 h 298"/>
              <a:gd name="T106" fmla="*/ 1955 w 1955"/>
              <a:gd name="T107" fmla="*/ 121 h 298"/>
              <a:gd name="T108" fmla="*/ 119 w 1955"/>
              <a:gd name="T109" fmla="*/ 116 h 298"/>
              <a:gd name="T110" fmla="*/ 44 w 1955"/>
              <a:gd name="T111" fmla="*/ 225 h 298"/>
              <a:gd name="T112" fmla="*/ 189 w 1955"/>
              <a:gd name="T113" fmla="*/ 116 h 298"/>
              <a:gd name="T114" fmla="*/ 1820 w 1955"/>
              <a:gd name="T115" fmla="*/ 116 h 298"/>
              <a:gd name="T116" fmla="*/ 1795 w 1955"/>
              <a:gd name="T117" fmla="*/ 192 h 298"/>
              <a:gd name="T118" fmla="*/ 1850 w 1955"/>
              <a:gd name="T119" fmla="*/ 170 h 298"/>
              <a:gd name="T120" fmla="*/ 1874 w 1955"/>
              <a:gd name="T121" fmla="*/ 191 h 298"/>
              <a:gd name="T122" fmla="*/ 1820 w 1955"/>
              <a:gd name="T123" fmla="*/ 116 h 298"/>
              <a:gd name="T124" fmla="*/ 1838 w 1955"/>
              <a:gd name="T125" fmla="*/ 12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5" h="298">
                <a:moveTo>
                  <a:pt x="113" y="0"/>
                </a:moveTo>
                <a:lnTo>
                  <a:pt x="113" y="0"/>
                </a:lnTo>
                <a:cubicBezTo>
                  <a:pt x="45" y="0"/>
                  <a:pt x="0" y="49"/>
                  <a:pt x="0" y="118"/>
                </a:cubicBezTo>
                <a:lnTo>
                  <a:pt x="0" y="182"/>
                </a:lnTo>
                <a:lnTo>
                  <a:pt x="70" y="182"/>
                </a:lnTo>
                <a:lnTo>
                  <a:pt x="70" y="123"/>
                </a:lnTo>
                <a:cubicBezTo>
                  <a:pt x="70" y="86"/>
                  <a:pt x="85" y="68"/>
                  <a:pt x="120" y="68"/>
                </a:cubicBezTo>
                <a:lnTo>
                  <a:pt x="144" y="68"/>
                </a:lnTo>
                <a:lnTo>
                  <a:pt x="152" y="0"/>
                </a:lnTo>
                <a:lnTo>
                  <a:pt x="113" y="0"/>
                </a:lnTo>
                <a:lnTo>
                  <a:pt x="113" y="0"/>
                </a:lnTo>
                <a:close/>
                <a:moveTo>
                  <a:pt x="670" y="94"/>
                </a:moveTo>
                <a:lnTo>
                  <a:pt x="670" y="94"/>
                </a:lnTo>
                <a:lnTo>
                  <a:pt x="670" y="116"/>
                </a:lnTo>
                <a:lnTo>
                  <a:pt x="644" y="116"/>
                </a:lnTo>
                <a:cubicBezTo>
                  <a:pt x="641" y="116"/>
                  <a:pt x="639" y="118"/>
                  <a:pt x="639" y="120"/>
                </a:cubicBezTo>
                <a:lnTo>
                  <a:pt x="639" y="152"/>
                </a:lnTo>
                <a:cubicBezTo>
                  <a:pt x="639" y="154"/>
                  <a:pt x="641" y="156"/>
                  <a:pt x="644" y="156"/>
                </a:cubicBezTo>
                <a:lnTo>
                  <a:pt x="670" y="156"/>
                </a:lnTo>
                <a:lnTo>
                  <a:pt x="670" y="289"/>
                </a:lnTo>
                <a:cubicBezTo>
                  <a:pt x="670" y="291"/>
                  <a:pt x="672" y="293"/>
                  <a:pt x="674" y="293"/>
                </a:cubicBezTo>
                <a:lnTo>
                  <a:pt x="724" y="293"/>
                </a:lnTo>
                <a:cubicBezTo>
                  <a:pt x="726" y="293"/>
                  <a:pt x="728" y="291"/>
                  <a:pt x="728" y="289"/>
                </a:cubicBezTo>
                <a:lnTo>
                  <a:pt x="728" y="156"/>
                </a:lnTo>
                <a:lnTo>
                  <a:pt x="807" y="156"/>
                </a:lnTo>
                <a:lnTo>
                  <a:pt x="807" y="239"/>
                </a:lnTo>
                <a:cubicBezTo>
                  <a:pt x="807" y="281"/>
                  <a:pt x="828" y="296"/>
                  <a:pt x="870" y="296"/>
                </a:cubicBezTo>
                <a:cubicBezTo>
                  <a:pt x="894" y="296"/>
                  <a:pt x="909" y="291"/>
                  <a:pt x="913" y="290"/>
                </a:cubicBezTo>
                <a:cubicBezTo>
                  <a:pt x="916" y="288"/>
                  <a:pt x="918" y="287"/>
                  <a:pt x="918" y="284"/>
                </a:cubicBezTo>
                <a:cubicBezTo>
                  <a:pt x="918" y="283"/>
                  <a:pt x="917" y="281"/>
                  <a:pt x="917" y="281"/>
                </a:cubicBezTo>
                <a:lnTo>
                  <a:pt x="913" y="257"/>
                </a:lnTo>
                <a:cubicBezTo>
                  <a:pt x="912" y="254"/>
                  <a:pt x="911" y="253"/>
                  <a:pt x="909" y="253"/>
                </a:cubicBezTo>
                <a:cubicBezTo>
                  <a:pt x="909" y="253"/>
                  <a:pt x="908" y="253"/>
                  <a:pt x="907" y="254"/>
                </a:cubicBezTo>
                <a:cubicBezTo>
                  <a:pt x="906" y="254"/>
                  <a:pt x="906" y="254"/>
                  <a:pt x="905" y="254"/>
                </a:cubicBezTo>
                <a:cubicBezTo>
                  <a:pt x="901" y="255"/>
                  <a:pt x="894" y="255"/>
                  <a:pt x="886" y="255"/>
                </a:cubicBezTo>
                <a:cubicBezTo>
                  <a:pt x="868" y="255"/>
                  <a:pt x="865" y="247"/>
                  <a:pt x="865" y="235"/>
                </a:cubicBezTo>
                <a:lnTo>
                  <a:pt x="865" y="157"/>
                </a:lnTo>
                <a:lnTo>
                  <a:pt x="952" y="157"/>
                </a:lnTo>
                <a:lnTo>
                  <a:pt x="952" y="272"/>
                </a:lnTo>
                <a:cubicBezTo>
                  <a:pt x="952" y="283"/>
                  <a:pt x="963" y="287"/>
                  <a:pt x="982" y="291"/>
                </a:cubicBezTo>
                <a:cubicBezTo>
                  <a:pt x="997" y="294"/>
                  <a:pt x="1018" y="298"/>
                  <a:pt x="1034" y="298"/>
                </a:cubicBezTo>
                <a:cubicBezTo>
                  <a:pt x="1055" y="298"/>
                  <a:pt x="1076" y="294"/>
                  <a:pt x="1091" y="282"/>
                </a:cubicBezTo>
                <a:cubicBezTo>
                  <a:pt x="1112" y="294"/>
                  <a:pt x="1135" y="298"/>
                  <a:pt x="1157" y="298"/>
                </a:cubicBezTo>
                <a:cubicBezTo>
                  <a:pt x="1198" y="298"/>
                  <a:pt x="1226" y="288"/>
                  <a:pt x="1226" y="247"/>
                </a:cubicBezTo>
                <a:lnTo>
                  <a:pt x="1226" y="120"/>
                </a:lnTo>
                <a:cubicBezTo>
                  <a:pt x="1226" y="118"/>
                  <a:pt x="1224" y="116"/>
                  <a:pt x="1221" y="116"/>
                </a:cubicBezTo>
                <a:lnTo>
                  <a:pt x="1172" y="116"/>
                </a:lnTo>
                <a:cubicBezTo>
                  <a:pt x="1170" y="116"/>
                  <a:pt x="1168" y="118"/>
                  <a:pt x="1168" y="120"/>
                </a:cubicBezTo>
                <a:lnTo>
                  <a:pt x="1168" y="238"/>
                </a:lnTo>
                <a:cubicBezTo>
                  <a:pt x="1168" y="256"/>
                  <a:pt x="1157" y="262"/>
                  <a:pt x="1143" y="262"/>
                </a:cubicBezTo>
                <a:cubicBezTo>
                  <a:pt x="1131" y="262"/>
                  <a:pt x="1118" y="258"/>
                  <a:pt x="1118" y="258"/>
                </a:cubicBezTo>
                <a:lnTo>
                  <a:pt x="1118" y="120"/>
                </a:lnTo>
                <a:cubicBezTo>
                  <a:pt x="1118" y="118"/>
                  <a:pt x="1116" y="116"/>
                  <a:pt x="1114" y="116"/>
                </a:cubicBezTo>
                <a:lnTo>
                  <a:pt x="1065" y="116"/>
                </a:lnTo>
                <a:cubicBezTo>
                  <a:pt x="1062" y="116"/>
                  <a:pt x="1060" y="118"/>
                  <a:pt x="1060" y="120"/>
                </a:cubicBezTo>
                <a:lnTo>
                  <a:pt x="1060" y="238"/>
                </a:lnTo>
                <a:cubicBezTo>
                  <a:pt x="1060" y="256"/>
                  <a:pt x="1053" y="262"/>
                  <a:pt x="1039" y="262"/>
                </a:cubicBezTo>
                <a:cubicBezTo>
                  <a:pt x="1027" y="262"/>
                  <a:pt x="1010" y="259"/>
                  <a:pt x="1010" y="259"/>
                </a:cubicBezTo>
                <a:lnTo>
                  <a:pt x="1010" y="120"/>
                </a:lnTo>
                <a:cubicBezTo>
                  <a:pt x="1010" y="118"/>
                  <a:pt x="1009" y="116"/>
                  <a:pt x="1006" y="116"/>
                </a:cubicBezTo>
                <a:lnTo>
                  <a:pt x="865" y="116"/>
                </a:lnTo>
                <a:lnTo>
                  <a:pt x="865" y="61"/>
                </a:lnTo>
                <a:cubicBezTo>
                  <a:pt x="865" y="57"/>
                  <a:pt x="863" y="56"/>
                  <a:pt x="859" y="56"/>
                </a:cubicBezTo>
                <a:cubicBezTo>
                  <a:pt x="859" y="56"/>
                  <a:pt x="857" y="56"/>
                  <a:pt x="856" y="56"/>
                </a:cubicBezTo>
                <a:lnTo>
                  <a:pt x="813" y="64"/>
                </a:lnTo>
                <a:cubicBezTo>
                  <a:pt x="809" y="64"/>
                  <a:pt x="807" y="67"/>
                  <a:pt x="807" y="72"/>
                </a:cubicBezTo>
                <a:lnTo>
                  <a:pt x="807" y="116"/>
                </a:lnTo>
                <a:lnTo>
                  <a:pt x="728" y="116"/>
                </a:lnTo>
                <a:lnTo>
                  <a:pt x="728" y="97"/>
                </a:lnTo>
                <a:cubicBezTo>
                  <a:pt x="728" y="90"/>
                  <a:pt x="729" y="86"/>
                  <a:pt x="732" y="83"/>
                </a:cubicBezTo>
                <a:cubicBezTo>
                  <a:pt x="736" y="80"/>
                  <a:pt x="741" y="79"/>
                  <a:pt x="749" y="79"/>
                </a:cubicBezTo>
                <a:cubicBezTo>
                  <a:pt x="754" y="79"/>
                  <a:pt x="761" y="80"/>
                  <a:pt x="765" y="80"/>
                </a:cubicBezTo>
                <a:cubicBezTo>
                  <a:pt x="766" y="80"/>
                  <a:pt x="767" y="81"/>
                  <a:pt x="768" y="81"/>
                </a:cubicBezTo>
                <a:cubicBezTo>
                  <a:pt x="769" y="81"/>
                  <a:pt x="771" y="81"/>
                  <a:pt x="772" y="81"/>
                </a:cubicBezTo>
                <a:cubicBezTo>
                  <a:pt x="774" y="81"/>
                  <a:pt x="775" y="80"/>
                  <a:pt x="775" y="77"/>
                </a:cubicBezTo>
                <a:lnTo>
                  <a:pt x="779" y="52"/>
                </a:lnTo>
                <a:cubicBezTo>
                  <a:pt x="779" y="52"/>
                  <a:pt x="779" y="51"/>
                  <a:pt x="779" y="50"/>
                </a:cubicBezTo>
                <a:cubicBezTo>
                  <a:pt x="779" y="47"/>
                  <a:pt x="778" y="46"/>
                  <a:pt x="776" y="45"/>
                </a:cubicBezTo>
                <a:cubicBezTo>
                  <a:pt x="771" y="44"/>
                  <a:pt x="755" y="39"/>
                  <a:pt x="729" y="39"/>
                </a:cubicBezTo>
                <a:cubicBezTo>
                  <a:pt x="688" y="39"/>
                  <a:pt x="670" y="57"/>
                  <a:pt x="670" y="94"/>
                </a:cubicBezTo>
                <a:close/>
                <a:moveTo>
                  <a:pt x="1574" y="206"/>
                </a:moveTo>
                <a:lnTo>
                  <a:pt x="1574" y="206"/>
                </a:lnTo>
                <a:cubicBezTo>
                  <a:pt x="1574" y="275"/>
                  <a:pt x="1605" y="297"/>
                  <a:pt x="1671" y="297"/>
                </a:cubicBezTo>
                <a:cubicBezTo>
                  <a:pt x="1701" y="297"/>
                  <a:pt x="1723" y="290"/>
                  <a:pt x="1734" y="286"/>
                </a:cubicBezTo>
                <a:cubicBezTo>
                  <a:pt x="1737" y="285"/>
                  <a:pt x="1739" y="282"/>
                  <a:pt x="1739" y="280"/>
                </a:cubicBezTo>
                <a:cubicBezTo>
                  <a:pt x="1739" y="280"/>
                  <a:pt x="1739" y="279"/>
                  <a:pt x="1738" y="278"/>
                </a:cubicBezTo>
                <a:lnTo>
                  <a:pt x="1733" y="258"/>
                </a:lnTo>
                <a:lnTo>
                  <a:pt x="1733" y="258"/>
                </a:lnTo>
                <a:cubicBezTo>
                  <a:pt x="1732" y="254"/>
                  <a:pt x="1730" y="253"/>
                  <a:pt x="1728" y="253"/>
                </a:cubicBezTo>
                <a:cubicBezTo>
                  <a:pt x="1727" y="253"/>
                  <a:pt x="1725" y="253"/>
                  <a:pt x="1724" y="253"/>
                </a:cubicBezTo>
                <a:lnTo>
                  <a:pt x="1724" y="253"/>
                </a:lnTo>
                <a:cubicBezTo>
                  <a:pt x="1716" y="256"/>
                  <a:pt x="1700" y="260"/>
                  <a:pt x="1682" y="260"/>
                </a:cubicBezTo>
                <a:cubicBezTo>
                  <a:pt x="1667" y="260"/>
                  <a:pt x="1656" y="259"/>
                  <a:pt x="1648" y="255"/>
                </a:cubicBezTo>
                <a:cubicBezTo>
                  <a:pt x="1640" y="251"/>
                  <a:pt x="1634" y="241"/>
                  <a:pt x="1634" y="228"/>
                </a:cubicBezTo>
                <a:lnTo>
                  <a:pt x="1738" y="228"/>
                </a:lnTo>
                <a:cubicBezTo>
                  <a:pt x="1745" y="228"/>
                  <a:pt x="1747" y="223"/>
                  <a:pt x="1747" y="218"/>
                </a:cubicBezTo>
                <a:lnTo>
                  <a:pt x="1747" y="202"/>
                </a:lnTo>
                <a:cubicBezTo>
                  <a:pt x="1747" y="171"/>
                  <a:pt x="1741" y="147"/>
                  <a:pt x="1729" y="133"/>
                </a:cubicBezTo>
                <a:cubicBezTo>
                  <a:pt x="1716" y="120"/>
                  <a:pt x="1694" y="112"/>
                  <a:pt x="1662" y="112"/>
                </a:cubicBezTo>
                <a:cubicBezTo>
                  <a:pt x="1597" y="112"/>
                  <a:pt x="1574" y="137"/>
                  <a:pt x="1574" y="206"/>
                </a:cubicBezTo>
                <a:close/>
                <a:moveTo>
                  <a:pt x="1633" y="192"/>
                </a:moveTo>
                <a:lnTo>
                  <a:pt x="1633" y="192"/>
                </a:lnTo>
                <a:cubicBezTo>
                  <a:pt x="1633" y="187"/>
                  <a:pt x="1634" y="175"/>
                  <a:pt x="1635" y="168"/>
                </a:cubicBezTo>
                <a:cubicBezTo>
                  <a:pt x="1637" y="157"/>
                  <a:pt x="1644" y="149"/>
                  <a:pt x="1662" y="149"/>
                </a:cubicBezTo>
                <a:cubicBezTo>
                  <a:pt x="1678" y="149"/>
                  <a:pt x="1686" y="155"/>
                  <a:pt x="1689" y="166"/>
                </a:cubicBezTo>
                <a:cubicBezTo>
                  <a:pt x="1691" y="173"/>
                  <a:pt x="1691" y="183"/>
                  <a:pt x="1691" y="190"/>
                </a:cubicBezTo>
                <a:lnTo>
                  <a:pt x="1691" y="195"/>
                </a:lnTo>
                <a:lnTo>
                  <a:pt x="1633" y="195"/>
                </a:lnTo>
                <a:lnTo>
                  <a:pt x="1633" y="192"/>
                </a:lnTo>
                <a:lnTo>
                  <a:pt x="1633" y="192"/>
                </a:lnTo>
                <a:close/>
                <a:moveTo>
                  <a:pt x="1267" y="124"/>
                </a:moveTo>
                <a:lnTo>
                  <a:pt x="1267" y="124"/>
                </a:lnTo>
                <a:cubicBezTo>
                  <a:pt x="1265" y="125"/>
                  <a:pt x="1263" y="126"/>
                  <a:pt x="1263" y="129"/>
                </a:cubicBezTo>
                <a:lnTo>
                  <a:pt x="1263" y="130"/>
                </a:lnTo>
                <a:cubicBezTo>
                  <a:pt x="1263" y="130"/>
                  <a:pt x="1263" y="131"/>
                  <a:pt x="1263" y="131"/>
                </a:cubicBezTo>
                <a:lnTo>
                  <a:pt x="1269" y="157"/>
                </a:lnTo>
                <a:cubicBezTo>
                  <a:pt x="1270" y="158"/>
                  <a:pt x="1271" y="159"/>
                  <a:pt x="1272" y="159"/>
                </a:cubicBezTo>
                <a:cubicBezTo>
                  <a:pt x="1273" y="159"/>
                  <a:pt x="1274" y="159"/>
                  <a:pt x="1275" y="159"/>
                </a:cubicBezTo>
                <a:cubicBezTo>
                  <a:pt x="1282" y="157"/>
                  <a:pt x="1309" y="150"/>
                  <a:pt x="1330" y="150"/>
                </a:cubicBezTo>
                <a:cubicBezTo>
                  <a:pt x="1341" y="150"/>
                  <a:pt x="1349" y="150"/>
                  <a:pt x="1353" y="153"/>
                </a:cubicBezTo>
                <a:cubicBezTo>
                  <a:pt x="1360" y="156"/>
                  <a:pt x="1360" y="161"/>
                  <a:pt x="1360" y="170"/>
                </a:cubicBezTo>
                <a:lnTo>
                  <a:pt x="1360" y="178"/>
                </a:lnTo>
                <a:lnTo>
                  <a:pt x="1302" y="187"/>
                </a:lnTo>
                <a:cubicBezTo>
                  <a:pt x="1280" y="190"/>
                  <a:pt x="1252" y="197"/>
                  <a:pt x="1252" y="239"/>
                </a:cubicBezTo>
                <a:cubicBezTo>
                  <a:pt x="1252" y="291"/>
                  <a:pt x="1293" y="297"/>
                  <a:pt x="1335" y="297"/>
                </a:cubicBezTo>
                <a:cubicBezTo>
                  <a:pt x="1355" y="297"/>
                  <a:pt x="1371" y="296"/>
                  <a:pt x="1385" y="293"/>
                </a:cubicBezTo>
                <a:cubicBezTo>
                  <a:pt x="1407" y="288"/>
                  <a:pt x="1418" y="283"/>
                  <a:pt x="1418" y="258"/>
                </a:cubicBezTo>
                <a:lnTo>
                  <a:pt x="1418" y="165"/>
                </a:lnTo>
                <a:cubicBezTo>
                  <a:pt x="1418" y="146"/>
                  <a:pt x="1412" y="131"/>
                  <a:pt x="1396" y="122"/>
                </a:cubicBezTo>
                <a:cubicBezTo>
                  <a:pt x="1384" y="115"/>
                  <a:pt x="1367" y="112"/>
                  <a:pt x="1344" y="112"/>
                </a:cubicBezTo>
                <a:cubicBezTo>
                  <a:pt x="1307" y="112"/>
                  <a:pt x="1274" y="122"/>
                  <a:pt x="1267" y="124"/>
                </a:cubicBezTo>
                <a:close/>
                <a:moveTo>
                  <a:pt x="1307" y="239"/>
                </a:moveTo>
                <a:lnTo>
                  <a:pt x="1307" y="239"/>
                </a:lnTo>
                <a:cubicBezTo>
                  <a:pt x="1307" y="219"/>
                  <a:pt x="1317" y="217"/>
                  <a:pt x="1330" y="215"/>
                </a:cubicBezTo>
                <a:lnTo>
                  <a:pt x="1360" y="210"/>
                </a:lnTo>
                <a:lnTo>
                  <a:pt x="1360" y="259"/>
                </a:lnTo>
                <a:cubicBezTo>
                  <a:pt x="1359" y="260"/>
                  <a:pt x="1349" y="263"/>
                  <a:pt x="1336" y="263"/>
                </a:cubicBezTo>
                <a:cubicBezTo>
                  <a:pt x="1325" y="263"/>
                  <a:pt x="1307" y="260"/>
                  <a:pt x="1307" y="239"/>
                </a:cubicBezTo>
                <a:close/>
                <a:moveTo>
                  <a:pt x="448" y="205"/>
                </a:moveTo>
                <a:lnTo>
                  <a:pt x="448" y="205"/>
                </a:lnTo>
                <a:cubicBezTo>
                  <a:pt x="448" y="257"/>
                  <a:pt x="458" y="297"/>
                  <a:pt x="536" y="297"/>
                </a:cubicBezTo>
                <a:cubicBezTo>
                  <a:pt x="613" y="297"/>
                  <a:pt x="623" y="257"/>
                  <a:pt x="623" y="205"/>
                </a:cubicBezTo>
                <a:cubicBezTo>
                  <a:pt x="623" y="152"/>
                  <a:pt x="613" y="112"/>
                  <a:pt x="536" y="112"/>
                </a:cubicBezTo>
                <a:cubicBezTo>
                  <a:pt x="458" y="112"/>
                  <a:pt x="448" y="152"/>
                  <a:pt x="448" y="205"/>
                </a:cubicBezTo>
                <a:close/>
                <a:moveTo>
                  <a:pt x="507" y="205"/>
                </a:moveTo>
                <a:lnTo>
                  <a:pt x="507" y="205"/>
                </a:lnTo>
                <a:cubicBezTo>
                  <a:pt x="507" y="165"/>
                  <a:pt x="509" y="150"/>
                  <a:pt x="536" y="150"/>
                </a:cubicBezTo>
                <a:cubicBezTo>
                  <a:pt x="563" y="150"/>
                  <a:pt x="564" y="165"/>
                  <a:pt x="564" y="205"/>
                </a:cubicBezTo>
                <a:cubicBezTo>
                  <a:pt x="564" y="244"/>
                  <a:pt x="563" y="259"/>
                  <a:pt x="536" y="259"/>
                </a:cubicBezTo>
                <a:cubicBezTo>
                  <a:pt x="509" y="259"/>
                  <a:pt x="507" y="244"/>
                  <a:pt x="507" y="205"/>
                </a:cubicBezTo>
                <a:close/>
                <a:moveTo>
                  <a:pt x="283" y="168"/>
                </a:moveTo>
                <a:lnTo>
                  <a:pt x="283" y="168"/>
                </a:lnTo>
                <a:cubicBezTo>
                  <a:pt x="283" y="213"/>
                  <a:pt x="313" y="219"/>
                  <a:pt x="336" y="223"/>
                </a:cubicBezTo>
                <a:lnTo>
                  <a:pt x="340" y="224"/>
                </a:lnTo>
                <a:cubicBezTo>
                  <a:pt x="356" y="227"/>
                  <a:pt x="363" y="229"/>
                  <a:pt x="363" y="243"/>
                </a:cubicBezTo>
                <a:cubicBezTo>
                  <a:pt x="363" y="257"/>
                  <a:pt x="350" y="260"/>
                  <a:pt x="339" y="260"/>
                </a:cubicBezTo>
                <a:cubicBezTo>
                  <a:pt x="322" y="260"/>
                  <a:pt x="301" y="255"/>
                  <a:pt x="293" y="253"/>
                </a:cubicBezTo>
                <a:lnTo>
                  <a:pt x="293" y="253"/>
                </a:lnTo>
                <a:cubicBezTo>
                  <a:pt x="293" y="253"/>
                  <a:pt x="292" y="253"/>
                  <a:pt x="292" y="253"/>
                </a:cubicBezTo>
                <a:cubicBezTo>
                  <a:pt x="291" y="253"/>
                  <a:pt x="290" y="252"/>
                  <a:pt x="289" y="252"/>
                </a:cubicBezTo>
                <a:cubicBezTo>
                  <a:pt x="287" y="252"/>
                  <a:pt x="286" y="254"/>
                  <a:pt x="285" y="257"/>
                </a:cubicBezTo>
                <a:lnTo>
                  <a:pt x="282" y="278"/>
                </a:lnTo>
                <a:cubicBezTo>
                  <a:pt x="281" y="280"/>
                  <a:pt x="281" y="282"/>
                  <a:pt x="281" y="283"/>
                </a:cubicBezTo>
                <a:cubicBezTo>
                  <a:pt x="281" y="285"/>
                  <a:pt x="282" y="286"/>
                  <a:pt x="284" y="287"/>
                </a:cubicBezTo>
                <a:cubicBezTo>
                  <a:pt x="291" y="290"/>
                  <a:pt x="319" y="297"/>
                  <a:pt x="347" y="297"/>
                </a:cubicBezTo>
                <a:cubicBezTo>
                  <a:pt x="389" y="297"/>
                  <a:pt x="421" y="282"/>
                  <a:pt x="421" y="238"/>
                </a:cubicBezTo>
                <a:cubicBezTo>
                  <a:pt x="421" y="196"/>
                  <a:pt x="396" y="188"/>
                  <a:pt x="373" y="184"/>
                </a:cubicBezTo>
                <a:lnTo>
                  <a:pt x="368" y="183"/>
                </a:lnTo>
                <a:cubicBezTo>
                  <a:pt x="354" y="181"/>
                  <a:pt x="342" y="178"/>
                  <a:pt x="342" y="164"/>
                </a:cubicBezTo>
                <a:cubicBezTo>
                  <a:pt x="342" y="150"/>
                  <a:pt x="356" y="148"/>
                  <a:pt x="366" y="148"/>
                </a:cubicBezTo>
                <a:cubicBezTo>
                  <a:pt x="380" y="148"/>
                  <a:pt x="394" y="150"/>
                  <a:pt x="401" y="152"/>
                </a:cubicBezTo>
                <a:cubicBezTo>
                  <a:pt x="405" y="153"/>
                  <a:pt x="406" y="153"/>
                  <a:pt x="407" y="153"/>
                </a:cubicBezTo>
                <a:cubicBezTo>
                  <a:pt x="408" y="153"/>
                  <a:pt x="411" y="151"/>
                  <a:pt x="411" y="150"/>
                </a:cubicBezTo>
                <a:cubicBezTo>
                  <a:pt x="412" y="142"/>
                  <a:pt x="414" y="135"/>
                  <a:pt x="416" y="127"/>
                </a:cubicBezTo>
                <a:cubicBezTo>
                  <a:pt x="416" y="127"/>
                  <a:pt x="416" y="126"/>
                  <a:pt x="416" y="125"/>
                </a:cubicBezTo>
                <a:cubicBezTo>
                  <a:pt x="416" y="121"/>
                  <a:pt x="414" y="120"/>
                  <a:pt x="409" y="118"/>
                </a:cubicBezTo>
                <a:cubicBezTo>
                  <a:pt x="400" y="116"/>
                  <a:pt x="381" y="112"/>
                  <a:pt x="357" y="112"/>
                </a:cubicBezTo>
                <a:cubicBezTo>
                  <a:pt x="328" y="112"/>
                  <a:pt x="283" y="117"/>
                  <a:pt x="283" y="168"/>
                </a:cubicBezTo>
                <a:close/>
                <a:moveTo>
                  <a:pt x="1550" y="112"/>
                </a:moveTo>
                <a:lnTo>
                  <a:pt x="1550" y="112"/>
                </a:lnTo>
                <a:cubicBezTo>
                  <a:pt x="1529" y="112"/>
                  <a:pt x="1507" y="115"/>
                  <a:pt x="1490" y="118"/>
                </a:cubicBezTo>
                <a:cubicBezTo>
                  <a:pt x="1471" y="123"/>
                  <a:pt x="1460" y="126"/>
                  <a:pt x="1460" y="138"/>
                </a:cubicBezTo>
                <a:lnTo>
                  <a:pt x="1460" y="289"/>
                </a:lnTo>
                <a:cubicBezTo>
                  <a:pt x="1460" y="291"/>
                  <a:pt x="1462" y="293"/>
                  <a:pt x="1465" y="293"/>
                </a:cubicBezTo>
                <a:lnTo>
                  <a:pt x="1514" y="293"/>
                </a:lnTo>
                <a:cubicBezTo>
                  <a:pt x="1516" y="293"/>
                  <a:pt x="1518" y="291"/>
                  <a:pt x="1518" y="289"/>
                </a:cubicBezTo>
                <a:lnTo>
                  <a:pt x="1518" y="157"/>
                </a:lnTo>
                <a:cubicBezTo>
                  <a:pt x="1521" y="156"/>
                  <a:pt x="1538" y="154"/>
                  <a:pt x="1557" y="154"/>
                </a:cubicBezTo>
                <a:cubicBezTo>
                  <a:pt x="1563" y="154"/>
                  <a:pt x="1563" y="150"/>
                  <a:pt x="1563" y="147"/>
                </a:cubicBezTo>
                <a:lnTo>
                  <a:pt x="1563" y="119"/>
                </a:lnTo>
                <a:cubicBezTo>
                  <a:pt x="1563" y="114"/>
                  <a:pt x="1561" y="112"/>
                  <a:pt x="1556" y="112"/>
                </a:cubicBezTo>
                <a:lnTo>
                  <a:pt x="1550" y="112"/>
                </a:lnTo>
                <a:lnTo>
                  <a:pt x="1550" y="112"/>
                </a:lnTo>
                <a:close/>
                <a:moveTo>
                  <a:pt x="1887" y="154"/>
                </a:moveTo>
                <a:lnTo>
                  <a:pt x="1887" y="154"/>
                </a:lnTo>
                <a:cubicBezTo>
                  <a:pt x="1887" y="182"/>
                  <a:pt x="1896" y="193"/>
                  <a:pt x="1927" y="193"/>
                </a:cubicBezTo>
                <a:cubicBezTo>
                  <a:pt x="1935" y="193"/>
                  <a:pt x="1944" y="192"/>
                  <a:pt x="1949" y="191"/>
                </a:cubicBezTo>
                <a:lnTo>
                  <a:pt x="1948" y="191"/>
                </a:lnTo>
                <a:cubicBezTo>
                  <a:pt x="1954" y="189"/>
                  <a:pt x="1955" y="187"/>
                  <a:pt x="1955" y="182"/>
                </a:cubicBezTo>
                <a:lnTo>
                  <a:pt x="1955" y="151"/>
                </a:lnTo>
                <a:cubicBezTo>
                  <a:pt x="1955" y="150"/>
                  <a:pt x="1955" y="150"/>
                  <a:pt x="1954" y="150"/>
                </a:cubicBezTo>
                <a:lnTo>
                  <a:pt x="1925" y="150"/>
                </a:lnTo>
                <a:cubicBezTo>
                  <a:pt x="1924" y="150"/>
                  <a:pt x="1924" y="150"/>
                  <a:pt x="1924" y="151"/>
                </a:cubicBezTo>
                <a:lnTo>
                  <a:pt x="1924" y="160"/>
                </a:lnTo>
                <a:cubicBezTo>
                  <a:pt x="1924" y="161"/>
                  <a:pt x="1925" y="161"/>
                  <a:pt x="1925" y="161"/>
                </a:cubicBezTo>
                <a:lnTo>
                  <a:pt x="1938" y="163"/>
                </a:lnTo>
                <a:lnTo>
                  <a:pt x="1938" y="181"/>
                </a:lnTo>
                <a:cubicBezTo>
                  <a:pt x="1938" y="181"/>
                  <a:pt x="1932" y="181"/>
                  <a:pt x="1928" y="181"/>
                </a:cubicBezTo>
                <a:cubicBezTo>
                  <a:pt x="1913" y="181"/>
                  <a:pt x="1906" y="177"/>
                  <a:pt x="1906" y="155"/>
                </a:cubicBezTo>
                <a:cubicBezTo>
                  <a:pt x="1906" y="131"/>
                  <a:pt x="1914" y="128"/>
                  <a:pt x="1930" y="128"/>
                </a:cubicBezTo>
                <a:cubicBezTo>
                  <a:pt x="1937" y="128"/>
                  <a:pt x="1944" y="129"/>
                  <a:pt x="1948" y="130"/>
                </a:cubicBezTo>
                <a:cubicBezTo>
                  <a:pt x="1949" y="130"/>
                  <a:pt x="1949" y="130"/>
                  <a:pt x="1950" y="130"/>
                </a:cubicBezTo>
                <a:cubicBezTo>
                  <a:pt x="1950" y="130"/>
                  <a:pt x="1951" y="130"/>
                  <a:pt x="1952" y="130"/>
                </a:cubicBezTo>
                <a:cubicBezTo>
                  <a:pt x="1953" y="130"/>
                  <a:pt x="1954" y="130"/>
                  <a:pt x="1954" y="128"/>
                </a:cubicBezTo>
                <a:lnTo>
                  <a:pt x="1955" y="123"/>
                </a:lnTo>
                <a:cubicBezTo>
                  <a:pt x="1955" y="123"/>
                  <a:pt x="1955" y="121"/>
                  <a:pt x="1955" y="121"/>
                </a:cubicBezTo>
                <a:cubicBezTo>
                  <a:pt x="1955" y="120"/>
                  <a:pt x="1954" y="120"/>
                  <a:pt x="1954" y="119"/>
                </a:cubicBezTo>
                <a:cubicBezTo>
                  <a:pt x="1951" y="118"/>
                  <a:pt x="1940" y="115"/>
                  <a:pt x="1925" y="115"/>
                </a:cubicBezTo>
                <a:cubicBezTo>
                  <a:pt x="1898" y="115"/>
                  <a:pt x="1887" y="125"/>
                  <a:pt x="1887" y="154"/>
                </a:cubicBezTo>
                <a:close/>
                <a:moveTo>
                  <a:pt x="119" y="116"/>
                </a:moveTo>
                <a:lnTo>
                  <a:pt x="119" y="116"/>
                </a:lnTo>
                <a:lnTo>
                  <a:pt x="119" y="168"/>
                </a:lnTo>
                <a:cubicBezTo>
                  <a:pt x="119" y="204"/>
                  <a:pt x="104" y="225"/>
                  <a:pt x="69" y="225"/>
                </a:cubicBezTo>
                <a:lnTo>
                  <a:pt x="44" y="225"/>
                </a:lnTo>
                <a:lnTo>
                  <a:pt x="36" y="295"/>
                </a:lnTo>
                <a:lnTo>
                  <a:pt x="73" y="295"/>
                </a:lnTo>
                <a:cubicBezTo>
                  <a:pt x="138" y="295"/>
                  <a:pt x="189" y="248"/>
                  <a:pt x="189" y="173"/>
                </a:cubicBezTo>
                <a:lnTo>
                  <a:pt x="189" y="116"/>
                </a:lnTo>
                <a:lnTo>
                  <a:pt x="119" y="116"/>
                </a:lnTo>
                <a:lnTo>
                  <a:pt x="119" y="116"/>
                </a:lnTo>
                <a:close/>
                <a:moveTo>
                  <a:pt x="1820" y="116"/>
                </a:moveTo>
                <a:lnTo>
                  <a:pt x="1820" y="116"/>
                </a:lnTo>
                <a:cubicBezTo>
                  <a:pt x="1820" y="116"/>
                  <a:pt x="1819" y="117"/>
                  <a:pt x="1819" y="117"/>
                </a:cubicBezTo>
                <a:lnTo>
                  <a:pt x="1795" y="190"/>
                </a:lnTo>
                <a:cubicBezTo>
                  <a:pt x="1795" y="190"/>
                  <a:pt x="1794" y="191"/>
                  <a:pt x="1794" y="191"/>
                </a:cubicBezTo>
                <a:cubicBezTo>
                  <a:pt x="1794" y="192"/>
                  <a:pt x="1795" y="192"/>
                  <a:pt x="1795" y="192"/>
                </a:cubicBezTo>
                <a:lnTo>
                  <a:pt x="1813" y="192"/>
                </a:lnTo>
                <a:cubicBezTo>
                  <a:pt x="1814" y="192"/>
                  <a:pt x="1814" y="191"/>
                  <a:pt x="1815" y="191"/>
                </a:cubicBezTo>
                <a:lnTo>
                  <a:pt x="1820" y="170"/>
                </a:lnTo>
                <a:lnTo>
                  <a:pt x="1850" y="170"/>
                </a:lnTo>
                <a:lnTo>
                  <a:pt x="1855" y="191"/>
                </a:lnTo>
                <a:cubicBezTo>
                  <a:pt x="1856" y="191"/>
                  <a:pt x="1856" y="192"/>
                  <a:pt x="1857" y="192"/>
                </a:cubicBezTo>
                <a:lnTo>
                  <a:pt x="1873" y="192"/>
                </a:lnTo>
                <a:cubicBezTo>
                  <a:pt x="1874" y="192"/>
                  <a:pt x="1874" y="192"/>
                  <a:pt x="1874" y="191"/>
                </a:cubicBezTo>
                <a:cubicBezTo>
                  <a:pt x="1874" y="191"/>
                  <a:pt x="1874" y="190"/>
                  <a:pt x="1874" y="190"/>
                </a:cubicBezTo>
                <a:lnTo>
                  <a:pt x="1851" y="117"/>
                </a:lnTo>
                <a:cubicBezTo>
                  <a:pt x="1850" y="117"/>
                  <a:pt x="1850" y="116"/>
                  <a:pt x="1849" y="116"/>
                </a:cubicBezTo>
                <a:lnTo>
                  <a:pt x="1820" y="116"/>
                </a:lnTo>
                <a:lnTo>
                  <a:pt x="1820" y="116"/>
                </a:lnTo>
                <a:close/>
                <a:moveTo>
                  <a:pt x="1832" y="128"/>
                </a:moveTo>
                <a:lnTo>
                  <a:pt x="1832" y="128"/>
                </a:lnTo>
                <a:lnTo>
                  <a:pt x="1838" y="128"/>
                </a:lnTo>
                <a:lnTo>
                  <a:pt x="1846" y="158"/>
                </a:lnTo>
                <a:lnTo>
                  <a:pt x="1823" y="158"/>
                </a:lnTo>
                <a:lnTo>
                  <a:pt x="1832" y="128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333"/>
              </a:solidFill>
              <a:ea typeface="MS PGothic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289" y="1131888"/>
            <a:ext cx="8353424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802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sldNum="0" hdr="0" dt="0"/>
  <p:txStyles>
    <p:titleStyle>
      <a:lvl1pPr algn="l" defTabSz="685800" rtl="0" eaLnBrk="1" latinLnBrk="0" hangingPunct="1">
        <a:lnSpc>
          <a:spcPts val="2000"/>
        </a:lnSpc>
        <a:spcBef>
          <a:spcPct val="0"/>
        </a:spcBef>
        <a:buNone/>
        <a:defRPr sz="2200" b="1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69200" indent="-169200" algn="l" defTabSz="685800" rtl="0" eaLnBrk="1" latinLnBrk="0" hangingPunct="1">
        <a:lnSpc>
          <a:spcPct val="100000"/>
        </a:lnSpc>
        <a:spcBef>
          <a:spcPts val="432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30400" algn="l" defTabSz="685800" rtl="0" eaLnBrk="1" latinLnBrk="0" hangingPunct="1">
        <a:lnSpc>
          <a:spcPct val="100000"/>
        </a:lnSpc>
        <a:spcBef>
          <a:spcPts val="384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169200" algn="l" defTabSz="685800" rtl="0" eaLnBrk="1" latinLnBrk="0" hangingPunct="1">
        <a:lnSpc>
          <a:spcPct val="100000"/>
        </a:lnSpc>
        <a:spcBef>
          <a:spcPts val="336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72000" indent="-176400" algn="l" defTabSz="685800" rtl="0" eaLnBrk="1" latinLnBrk="0" hangingPunct="1">
        <a:lnSpc>
          <a:spcPct val="100000"/>
        </a:lnSpc>
        <a:spcBef>
          <a:spcPts val="288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defTabSz="685800" rtl="0" eaLnBrk="1" latinLnBrk="0" hangingPunct="1">
        <a:lnSpc>
          <a:spcPct val="100000"/>
        </a:lnSpc>
        <a:spcBef>
          <a:spcPts val="480"/>
        </a:spcBef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a14="http://schemas.microsoft.com/office/drawing/2010/main" xmlns:p14="http://schemas.microsoft.com/office/powerpoint/2010/main" xmlns:p15="http://schemas.microsoft.com/office/powerpoint/2012/main">
        <p15:guide id="1" orient="horz" pos="2913" userDrawn="1">
          <p15:clr>
            <a:srgbClr val="F26B43"/>
          </p15:clr>
        </p15:guide>
        <p15:guide id="2" pos="249" userDrawn="1">
          <p15:clr>
            <a:srgbClr val="F26B43"/>
          </p15:clr>
        </p15:guide>
        <p15:guide id="3" pos="5511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customXml" Target="../../customXml/item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customXml" Target="../../customXml/item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.xml"/><Relationship Id="rId7" Type="http://schemas.openxmlformats.org/officeDocument/2006/relationships/image" Target="../media/image27.png"/><Relationship Id="rId2" Type="http://schemas.openxmlformats.org/officeDocument/2006/relationships/tags" Target="../tags/tag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customXml" Target="../../customXml/item8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customXml" Target="../../customXml/item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tags" Target="../tags/tag34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tags" Target="../tags/tag63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notesSlide" Target="../notesSlides/notesSlide3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6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50000"/>
                  </a:prstClr>
                </a:solidFill>
              </a:rPr>
              <a:t>© 2016 Software AG. All rights reserved. For internal use only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65518" y="3305175"/>
            <a:ext cx="5310000" cy="2386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0899CC"/>
                </a:solidFill>
              </a:rPr>
              <a:t>06-Jan-2017</a:t>
            </a:r>
            <a:endParaRPr lang="en-US" sz="1400" dirty="0">
              <a:solidFill>
                <a:srgbClr val="08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Topic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218715" y="401868"/>
            <a:ext cx="8353424" cy="324000"/>
          </a:xfrm>
        </p:spPr>
        <p:txBody>
          <a:bodyPr/>
          <a:lstStyle/>
          <a:p>
            <a:r>
              <a:rPr lang="de-DE" dirty="0" smtClean="0"/>
              <a:t>Continuous integration- maturity levels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43713"/>
              </p:ext>
            </p:extLst>
          </p:nvPr>
        </p:nvGraphicFramePr>
        <p:xfrm>
          <a:off x="2705103" y="1128878"/>
          <a:ext cx="6010275" cy="3955519"/>
        </p:xfrm>
        <a:graphic>
          <a:graphicData uri="http://schemas.openxmlformats.org/drawingml/2006/table">
            <a:tbl>
              <a:tblPr/>
              <a:tblGrid>
                <a:gridCol w="946419"/>
                <a:gridCol w="5063856"/>
              </a:tblGrid>
              <a:tr h="62349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Maturity Level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924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version 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4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Packages versioned with version control system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4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 + ABE for builds, build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server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2 + automated code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reviews &amp; unit testing, reference server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4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3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+ automated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regression testing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 + n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ightly builds + automated deployments to SIT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5 + automated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integration testing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performance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testing,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6 +  automated hot deployments / 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queisce mode, containers for deployments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2400300" y="1838325"/>
            <a:ext cx="155448" cy="1295400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2392299" y="3390900"/>
            <a:ext cx="155448" cy="1295400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5779" y="2359253"/>
            <a:ext cx="1800173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432"/>
              </a:spcBef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Continuous Integration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775" y="3937456"/>
            <a:ext cx="1603003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432"/>
              </a:spcBef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Continuous Delivery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272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Topic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218715" y="401868"/>
            <a:ext cx="8353424" cy="324000"/>
          </a:xfrm>
        </p:spPr>
        <p:txBody>
          <a:bodyPr/>
          <a:lstStyle/>
          <a:p>
            <a:r>
              <a:rPr lang="de-DE" dirty="0" smtClean="0"/>
              <a:t>Continuous integration- updates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96882" y="696726"/>
            <a:ext cx="8346078" cy="125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50" dirty="0" smtClean="0"/>
              <a:t>The </a:t>
            </a:r>
            <a:r>
              <a:rPr lang="en-IN" sz="1050" dirty="0"/>
              <a:t>responses were collated based on which the CI maturity level was set for each project</a:t>
            </a:r>
          </a:p>
          <a:p>
            <a:endParaRPr lang="en-IN" sz="1300" dirty="0" smtClean="0"/>
          </a:p>
          <a:p>
            <a:endParaRPr lang="en-IN" sz="13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IN" sz="1300" dirty="0"/>
          </a:p>
          <a:p>
            <a:endParaRPr lang="en-IN" sz="13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21836"/>
              </p:ext>
            </p:extLst>
          </p:nvPr>
        </p:nvGraphicFramePr>
        <p:xfrm>
          <a:off x="660400" y="1219205"/>
          <a:ext cx="7823200" cy="3568029"/>
        </p:xfrm>
        <a:graphic>
          <a:graphicData uri="http://schemas.openxmlformats.org/drawingml/2006/table">
            <a:tbl>
              <a:tblPr/>
              <a:tblGrid>
                <a:gridCol w="1513247"/>
                <a:gridCol w="1180142"/>
                <a:gridCol w="5129811"/>
              </a:tblGrid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Maturity Level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SCB-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EDMi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Platform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deployments to higher environments missing, but quiesce mode used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NIC DBP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J&amp;J CAPRI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code review and unit testing missing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Accounts Payable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code review and unit testing missing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Google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code review and unit testing missing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Akzo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code review and unit testing missing, but regression test automation done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J&amp;J RnD Link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Need further info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J&amp;J FRED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Sainsbury's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 was being implemented earlier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J&amp;J Elements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9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J&amp;J Concerto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HQ-GS3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version control being used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Solution Book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5512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11469" y="212808"/>
            <a:ext cx="8353424" cy="324000"/>
          </a:xfrm>
        </p:spPr>
        <p:txBody>
          <a:bodyPr/>
          <a:lstStyle/>
          <a:p>
            <a:r>
              <a:rPr lang="de-DE" dirty="0" smtClean="0"/>
              <a:t>Topic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333015" y="584748"/>
            <a:ext cx="8353424" cy="324000"/>
          </a:xfrm>
        </p:spPr>
        <p:txBody>
          <a:bodyPr/>
          <a:lstStyle/>
          <a:p>
            <a:r>
              <a:rPr lang="de-DE" dirty="0" smtClean="0"/>
              <a:t>Continuous integration- next steps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96882" y="803852"/>
            <a:ext cx="834607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Next steps would be to get all the projects to </a:t>
            </a:r>
            <a:r>
              <a:rPr lang="en-IN" sz="1400" b="1" u="sng" dirty="0" smtClean="0"/>
              <a:t>maturity level 4 by 31-March-2017</a:t>
            </a: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Packages versioned with version control system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ABE for builds, build server</a:t>
            </a:r>
            <a:endParaRPr lang="en-IN" sz="1400" dirty="0" smtClean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automated code reviews &amp; unit testing, reference server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automated regression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This needs a strong, committed and concerted effort to achieve this for ALL the projects by 31-March-2017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The CI core team would work with the PMs/Tech leads for each project  in the list that is not at maturity level 4 to come out with a plan to achieve 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Setup meetings with PM &amp; Tech leads to understand the challenges and steps that will be required to achieve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Audit the projects on fortnightly basis from January 2017 to track the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IN" sz="1300" dirty="0" smtClean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IN" sz="1300" dirty="0"/>
          </a:p>
          <a:p>
            <a:endParaRPr lang="en-IN" sz="1300" dirty="0" smtClean="0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5088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91931"/>
            <a:ext cx="253365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83" y="79375"/>
            <a:ext cx="2768600" cy="135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80" y="1235075"/>
            <a:ext cx="2199520" cy="123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" y="3644900"/>
            <a:ext cx="1159042" cy="80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32" y="3759368"/>
            <a:ext cx="1202937" cy="91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Projects\DevOps\CI_Industrialization\Images\c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2749550"/>
            <a:ext cx="19335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Projects\DevOps\CI_Industrialization\Images\image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1677987"/>
            <a:ext cx="24193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6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Software AG. All rights reserved. For internal use only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52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LOG</a:t>
            </a:r>
            <a:endParaRPr lang="en-US" dirty="0"/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auto">
          <a:xfrm>
            <a:off x="452437" y="740918"/>
            <a:ext cx="8270875" cy="352311"/>
          </a:xfrm>
          <a:prstGeom prst="round2DiagRect">
            <a:avLst>
              <a:gd name="adj1" fmla="val 17779"/>
              <a:gd name="adj2" fmla="val 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75760"/>
              </p:ext>
            </p:extLst>
          </p:nvPr>
        </p:nvGraphicFramePr>
        <p:xfrm>
          <a:off x="452437" y="740918"/>
          <a:ext cx="8270876" cy="2822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665"/>
                <a:gridCol w="2926080"/>
                <a:gridCol w="3038131"/>
              </a:tblGrid>
              <a:tr h="353219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</a:rPr>
                        <a:t>Changes</a:t>
                      </a:r>
                      <a:endParaRPr lang="en-US" sz="700" dirty="0"/>
                    </a:p>
                  </a:txBody>
                  <a:tcPr marL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</a:rPr>
                        <a:t>Date</a:t>
                      </a:r>
                    </a:p>
                  </a:txBody>
                  <a:tcPr marL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accent1"/>
                          </a:solidFill>
                        </a:rPr>
                        <a:t>Ajai Bharadwaj</a:t>
                      </a:r>
                      <a:endParaRPr lang="en-US" sz="500" dirty="0">
                        <a:solidFill>
                          <a:srgbClr val="000000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Initial</a:t>
                      </a:r>
                      <a:r>
                        <a:rPr lang="en-US" sz="900" baseline="0" dirty="0" smtClean="0">
                          <a:solidFill>
                            <a:schemeClr val="tx1"/>
                          </a:solidFill>
                        </a:rPr>
                        <a:t> draft with Agenda</a:t>
                      </a: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sz="900" baseline="0" dirty="0" smtClean="0">
                          <a:solidFill>
                            <a:schemeClr val="tx1"/>
                          </a:solidFill>
                        </a:rPr>
                        <a:t>15/12/2016</a:t>
                      </a: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7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accent1"/>
                          </a:solidFill>
                        </a:rPr>
                        <a:t>Srikanth Prathipati</a:t>
                      </a: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Updated</a:t>
                      </a:r>
                      <a:r>
                        <a:rPr lang="en-US" sz="900" baseline="0" dirty="0" smtClean="0">
                          <a:solidFill>
                            <a:schemeClr val="tx1"/>
                          </a:solidFill>
                        </a:rPr>
                        <a:t> the Slides with CI/CD best practices</a:t>
                      </a:r>
                      <a:endParaRPr 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37160" marR="4572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06/01/2017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7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endParaRPr 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37160" marR="4572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7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endParaRPr lang="en-US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37160" marR="4572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7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endParaRPr 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37160" marR="4572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78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1" indent="-1143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Char char="•"/>
                      </a:pPr>
                      <a:endParaRPr 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37160" marR="4572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Font typeface="Arial" pitchFamily="34" charset="0"/>
                        <a:buNone/>
                      </a:pP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391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Continous INSPECTION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1028" name="Picture 4" descr="https://www.safaribooksonline.com/library/view/continuous-integration-improving/9780321336385/graphics/chapter7opene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544512"/>
            <a:ext cx="3810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57" y="466571"/>
            <a:ext cx="2776536" cy="196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05" y="2574924"/>
            <a:ext cx="3560619" cy="195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9" y="2395539"/>
            <a:ext cx="4202155" cy="222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5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Continous Integration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1026" name="Picture 2" descr="http://cdn02.mindtheproduct.com/wp-content/uploads/2015/12/409-images-for-snap-blog-postedit_imag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038226"/>
            <a:ext cx="7187044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9434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Continous Delivery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2050" name="Picture 2" descr="http://cdn02.mindtheproduct.com/wp-content/uploads/2015/12/409-images-for-snap-blog-postedit_image4-manu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684213"/>
            <a:ext cx="5562686" cy="41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62215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ja-JP" dirty="0" smtClean="0"/>
              <a:t>How Does it work</a:t>
            </a:r>
            <a:endParaRPr lang="en-US" altLang="en-US" dirty="0" smtClean="0"/>
          </a:p>
        </p:txBody>
      </p:sp>
      <p:sp>
        <p:nvSpPr>
          <p:cNvPr id="52" name="Textfeld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65007" y="3235790"/>
            <a:ext cx="432000" cy="215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00" kern="0" smtClean="0">
                <a:solidFill>
                  <a:srgbClr val="989898"/>
                </a:solidFill>
                <a:latin typeface="+mn-lt"/>
              </a:rPr>
              <a:t>Check out</a:t>
            </a:r>
            <a:endParaRPr lang="en-US" sz="700" kern="0" dirty="0" smtClean="0">
              <a:solidFill>
                <a:srgbClr val="989898"/>
              </a:solidFill>
              <a:latin typeface="+mn-lt"/>
            </a:endParaRPr>
          </a:p>
        </p:txBody>
      </p:sp>
      <p:cxnSp>
        <p:nvCxnSpPr>
          <p:cNvPr id="22537" name="Gerade Verbindung 11"/>
          <p:cNvCxnSpPr>
            <a:cxnSpLocks noChangeShapeType="1"/>
            <a:stCxn id="53" idx="2"/>
            <a:endCxn id="93" idx="0"/>
          </p:cNvCxnSpPr>
          <p:nvPr>
            <p:custDataLst>
              <p:tags r:id="rId4"/>
            </p:custDataLst>
          </p:nvPr>
        </p:nvCxnSpPr>
        <p:spPr bwMode="auto">
          <a:xfrm flipH="1">
            <a:off x="1141464" y="3795886"/>
            <a:ext cx="3745" cy="249394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AutoShape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 flipH="1">
            <a:off x="7884368" y="1419622"/>
            <a:ext cx="360000" cy="468000"/>
          </a:xfrm>
          <a:prstGeom prst="foldedCorner">
            <a:avLst>
              <a:gd name="adj" fmla="val 28182"/>
            </a:avLst>
          </a:prstGeom>
          <a:solidFill>
            <a:srgbClr val="E5E5E4"/>
          </a:solidFill>
          <a:ln w="12700" cap="flat" cmpd="sng" algn="ctr">
            <a:solidFill>
              <a:srgbClr val="989898"/>
            </a:solidFill>
            <a:miter lim="800000"/>
            <a:headEnd/>
            <a:tailEnd/>
          </a:ln>
          <a:effectLst/>
          <a:extLst/>
        </p:spPr>
        <p:txBody>
          <a:bodyPr rot="10800000"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kern="0" dirty="0">
                <a:solidFill>
                  <a:srgbClr val="666666"/>
                </a:solidFill>
              </a:rPr>
              <a:t>Report</a:t>
            </a:r>
            <a:endParaRPr lang="en-US" sz="800" kern="0" dirty="0">
              <a:solidFill>
                <a:srgbClr val="666666"/>
              </a:solidFill>
            </a:endParaRPr>
          </a:p>
        </p:txBody>
      </p:sp>
      <p:sp>
        <p:nvSpPr>
          <p:cNvPr id="65" name="AutoShape 4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03098" y="1505015"/>
            <a:ext cx="5443538" cy="303088"/>
          </a:xfrm>
          <a:prstGeom prst="roundRect">
            <a:avLst>
              <a:gd name="adj" fmla="val 0"/>
            </a:avLst>
          </a:prstGeom>
          <a:solidFill>
            <a:srgbClr val="FFFFFF">
              <a:lumMod val="50000"/>
            </a:srgbClr>
          </a:solidFill>
          <a:ln w="12700" cap="flat" cmpd="sng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de-DE" sz="900" b="1" kern="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542" name="Gerade Verbindung 11"/>
          <p:cNvCxnSpPr>
            <a:cxnSpLocks noChangeShapeType="1"/>
            <a:stCxn id="65" idx="2"/>
            <a:endCxn id="74" idx="0"/>
          </p:cNvCxnSpPr>
          <p:nvPr>
            <p:custDataLst>
              <p:tags r:id="rId7"/>
            </p:custDataLst>
          </p:nvPr>
        </p:nvCxnSpPr>
        <p:spPr bwMode="auto">
          <a:xfrm rot="5400000">
            <a:off x="3596539" y="911421"/>
            <a:ext cx="331647" cy="212501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3" name="Gerade Verbindung 11"/>
          <p:cNvCxnSpPr>
            <a:cxnSpLocks noChangeShapeType="1"/>
            <a:stCxn id="65" idx="2"/>
            <a:endCxn id="109" idx="0"/>
          </p:cNvCxnSpPr>
          <p:nvPr>
            <p:custDataLst>
              <p:tags r:id="rId8"/>
            </p:custDataLst>
          </p:nvPr>
        </p:nvCxnSpPr>
        <p:spPr bwMode="auto">
          <a:xfrm rot="5400000">
            <a:off x="4496639" y="1811521"/>
            <a:ext cx="331647" cy="32481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4" name="Gerade Verbindung 11"/>
          <p:cNvCxnSpPr>
            <a:cxnSpLocks noChangeShapeType="1"/>
            <a:stCxn id="65" idx="2"/>
            <a:endCxn id="113" idx="0"/>
          </p:cNvCxnSpPr>
          <p:nvPr>
            <p:custDataLst>
              <p:tags r:id="rId9"/>
            </p:custDataLst>
          </p:nvPr>
        </p:nvCxnSpPr>
        <p:spPr bwMode="auto">
          <a:xfrm rot="16200000" flipH="1">
            <a:off x="5345561" y="1287408"/>
            <a:ext cx="331647" cy="137303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6" name="Gerade Verbindung 11"/>
          <p:cNvCxnSpPr>
            <a:cxnSpLocks noChangeShapeType="1"/>
            <a:stCxn id="92" idx="4"/>
            <a:endCxn id="10" idx="2"/>
          </p:cNvCxnSpPr>
          <p:nvPr>
            <p:custDataLst>
              <p:tags r:id="rId10"/>
            </p:custDataLst>
          </p:nvPr>
        </p:nvCxnSpPr>
        <p:spPr bwMode="auto">
          <a:xfrm flipV="1">
            <a:off x="1433209" y="3127792"/>
            <a:ext cx="870543" cy="1205488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7" name="Gerade Verbindung 11"/>
          <p:cNvCxnSpPr>
            <a:cxnSpLocks noChangeShapeType="1"/>
            <a:stCxn id="66" idx="2"/>
            <a:endCxn id="95" idx="2"/>
          </p:cNvCxnSpPr>
          <p:nvPr>
            <p:custDataLst>
              <p:tags r:id="rId11"/>
            </p:custDataLst>
          </p:nvPr>
        </p:nvCxnSpPr>
        <p:spPr bwMode="auto">
          <a:xfrm rot="16200000" flipH="1">
            <a:off x="2421657" y="3623097"/>
            <a:ext cx="1205488" cy="214877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feld 10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9696" y="3840253"/>
            <a:ext cx="5040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8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r"/>
            <a:r>
              <a:rPr lang="de-DE" sz="700" dirty="0"/>
              <a:t>Check </a:t>
            </a:r>
            <a:r>
              <a:rPr lang="de-DE" sz="700" dirty="0" smtClean="0"/>
              <a:t>in</a:t>
            </a:r>
            <a:endParaRPr lang="en-US" sz="700" dirty="0"/>
          </a:p>
        </p:txBody>
      </p:sp>
      <p:sp>
        <p:nvSpPr>
          <p:cNvPr id="77" name="Textfeld 10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951880" y="3235791"/>
            <a:ext cx="540000" cy="215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l"/>
            <a:r>
              <a:rPr lang="de-DE" dirty="0" smtClean="0"/>
              <a:t>Create</a:t>
            </a:r>
          </a:p>
          <a:p>
            <a:pPr algn="l"/>
            <a:r>
              <a:rPr lang="de-DE" dirty="0" smtClean="0"/>
              <a:t>Composites</a:t>
            </a:r>
            <a:endParaRPr lang="en-US" dirty="0"/>
          </a:p>
        </p:txBody>
      </p:sp>
      <p:cxnSp>
        <p:nvCxnSpPr>
          <p:cNvPr id="22565" name="Gerade Verbindung 11"/>
          <p:cNvCxnSpPr>
            <a:cxnSpLocks noChangeShapeType="1"/>
            <a:stCxn id="67" idx="2"/>
            <a:endCxn id="95" idx="4"/>
          </p:cNvCxnSpPr>
          <p:nvPr/>
        </p:nvCxnSpPr>
        <p:spPr bwMode="auto">
          <a:xfrm rot="5400000">
            <a:off x="3389002" y="3590622"/>
            <a:ext cx="1205496" cy="279820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66" name="Gerade Verbindung 11"/>
          <p:cNvCxnSpPr>
            <a:cxnSpLocks noChangeShapeType="1"/>
            <a:stCxn id="68" idx="2"/>
            <a:endCxn id="88" idx="1"/>
          </p:cNvCxnSpPr>
          <p:nvPr/>
        </p:nvCxnSpPr>
        <p:spPr bwMode="auto">
          <a:xfrm rot="16200000" flipH="1">
            <a:off x="4705276" y="3231050"/>
            <a:ext cx="983893" cy="777359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feld 103"/>
          <p:cNvSpPr txBox="1">
            <a:spLocks noChangeArrowheads="1"/>
          </p:cNvSpPr>
          <p:nvPr/>
        </p:nvSpPr>
        <p:spPr bwMode="auto">
          <a:xfrm rot="10800000" flipV="1">
            <a:off x="4844543" y="3235791"/>
            <a:ext cx="51954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l"/>
            <a:r>
              <a:rPr lang="de-DE" dirty="0"/>
              <a:t>Deploy Composites</a:t>
            </a:r>
            <a:endParaRPr lang="en-US" dirty="0"/>
          </a:p>
        </p:txBody>
      </p:sp>
      <p:grpSp>
        <p:nvGrpSpPr>
          <p:cNvPr id="22552" name="Gruppieren 90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857209" y="4045280"/>
            <a:ext cx="576000" cy="576000"/>
            <a:chOff x="158937" y="5387983"/>
            <a:chExt cx="563562" cy="750888"/>
          </a:xfrm>
        </p:grpSpPr>
        <p:sp>
          <p:nvSpPr>
            <p:cNvPr id="92" name="Flussdiagramm: Magnetplattenspeicher 91"/>
            <p:cNvSpPr/>
            <p:nvPr/>
          </p:nvSpPr>
          <p:spPr bwMode="auto">
            <a:xfrm>
              <a:off x="158937" y="5387983"/>
              <a:ext cx="563562" cy="750888"/>
            </a:xfrm>
            <a:prstGeom prst="flowChartMagneticDisk">
              <a:avLst/>
            </a:prstGeom>
            <a:solidFill>
              <a:srgbClr val="FFFFFF">
                <a:lumMod val="50000"/>
              </a:srgbClr>
            </a:solidFill>
            <a:ln w="12700" cap="flat" cmpd="sng" algn="ctr">
              <a:solidFill>
                <a:srgbClr val="E5E5E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 smtClean="0">
                  <a:solidFill>
                    <a:srgbClr val="FFFFFF"/>
                  </a:solidFill>
                  <a:cs typeface="Arial" charset="0"/>
                </a:rPr>
                <a:t>GIT</a:t>
              </a:r>
              <a:endParaRPr lang="en-US" sz="900" kern="0" baseline="300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>
              <a:off x="158937" y="5387983"/>
              <a:ext cx="556234" cy="260342"/>
            </a:xfrm>
            <a:prstGeom prst="ellipse">
              <a:avLst/>
            </a:prstGeom>
            <a:solidFill>
              <a:srgbClr val="606060"/>
            </a:solidFill>
            <a:ln w="12700" cap="flat" cmpd="sng" algn="ctr">
              <a:solidFill>
                <a:srgbClr val="E5E5E4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95" name="Flussdiagramm: Magnetplattenspeicher 94"/>
          <p:cNvSpPr/>
          <p:nvPr/>
        </p:nvSpPr>
        <p:spPr bwMode="auto">
          <a:xfrm>
            <a:off x="3131840" y="4045280"/>
            <a:ext cx="720000" cy="576000"/>
          </a:xfrm>
          <a:prstGeom prst="flowChartMagneticDisk">
            <a:avLst/>
          </a:prstGeom>
          <a:solidFill>
            <a:srgbClr val="666666"/>
          </a:solidFill>
          <a:ln w="12700" cap="flat" cmpd="sng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 smtClean="0">
                <a:solidFill>
                  <a:srgbClr val="FFFFFF"/>
                </a:solidFill>
                <a:cs typeface="Arial" charset="0"/>
              </a:rPr>
              <a:t>REFERENCE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 smtClean="0">
                <a:solidFill>
                  <a:srgbClr val="FFFFFF"/>
                </a:solidFill>
                <a:cs typeface="Arial" charset="0"/>
              </a:rPr>
              <a:t>SERVER</a:t>
            </a:r>
            <a:endParaRPr lang="en-US" sz="8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Eingekerbter Richtungspfeil 3"/>
          <p:cNvSpPr/>
          <p:nvPr/>
        </p:nvSpPr>
        <p:spPr>
          <a:xfrm>
            <a:off x="395288" y="987662"/>
            <a:ext cx="1728000" cy="360000"/>
          </a:xfrm>
          <a:prstGeom prst="chevron">
            <a:avLst/>
          </a:prstGeom>
          <a:solidFill>
            <a:srgbClr val="07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 smtClean="0">
                <a:solidFill>
                  <a:srgbClr val="FFFFFF"/>
                </a:solidFill>
              </a:rPr>
              <a:t>DEVELOP</a:t>
            </a:r>
          </a:p>
        </p:txBody>
      </p:sp>
      <p:sp>
        <p:nvSpPr>
          <p:cNvPr id="57" name="Eingekerbter Richtungspfeil 56"/>
          <p:cNvSpPr/>
          <p:nvPr/>
        </p:nvSpPr>
        <p:spPr>
          <a:xfrm>
            <a:off x="2051912" y="987574"/>
            <a:ext cx="1728000" cy="360000"/>
          </a:xfrm>
          <a:prstGeom prst="chevron">
            <a:avLst/>
          </a:prstGeom>
          <a:solidFill>
            <a:srgbClr val="08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 smtClean="0">
                <a:solidFill>
                  <a:srgbClr val="FFFFFF"/>
                </a:solidFill>
              </a:rPr>
              <a:t>BUILD</a:t>
            </a:r>
          </a:p>
        </p:txBody>
      </p:sp>
      <p:sp>
        <p:nvSpPr>
          <p:cNvPr id="61" name="Eingekerbter Richtungspfeil 60"/>
          <p:cNvSpPr/>
          <p:nvPr/>
        </p:nvSpPr>
        <p:spPr>
          <a:xfrm>
            <a:off x="3708280" y="987574"/>
            <a:ext cx="1728000" cy="360000"/>
          </a:xfrm>
          <a:prstGeom prst="chevron">
            <a:avLst/>
          </a:prstGeom>
          <a:solidFill>
            <a:srgbClr val="04B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>
                <a:solidFill>
                  <a:srgbClr val="FFFFFF"/>
                </a:solidFill>
              </a:rPr>
              <a:t>DEPLOY</a:t>
            </a:r>
          </a:p>
        </p:txBody>
      </p:sp>
      <p:sp>
        <p:nvSpPr>
          <p:cNvPr id="62" name="Eingekerbter Richtungspfeil 61"/>
          <p:cNvSpPr/>
          <p:nvPr/>
        </p:nvSpPr>
        <p:spPr>
          <a:xfrm>
            <a:off x="5364280" y="987574"/>
            <a:ext cx="1728000" cy="360000"/>
          </a:xfrm>
          <a:prstGeom prst="chevron">
            <a:avLst/>
          </a:prstGeom>
          <a:solidFill>
            <a:srgbClr val="8BCFED"/>
          </a:solidFill>
          <a:ln w="9525">
            <a:solidFill>
              <a:srgbClr val="08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>
                <a:solidFill>
                  <a:srgbClr val="323232"/>
                </a:solidFill>
              </a:rPr>
              <a:t>TEST</a:t>
            </a:r>
            <a:endParaRPr lang="de-AT" sz="1100" b="1" dirty="0">
              <a:solidFill>
                <a:srgbClr val="323232"/>
              </a:solidFill>
            </a:endParaRPr>
          </a:p>
        </p:txBody>
      </p:sp>
      <p:sp>
        <p:nvSpPr>
          <p:cNvPr id="64" name="Eingekerbter Richtungspfeil 63"/>
          <p:cNvSpPr/>
          <p:nvPr/>
        </p:nvSpPr>
        <p:spPr>
          <a:xfrm>
            <a:off x="7020464" y="987574"/>
            <a:ext cx="1728000" cy="360000"/>
          </a:xfrm>
          <a:prstGeom prst="chevron">
            <a:avLst/>
          </a:prstGeom>
          <a:solidFill>
            <a:srgbClr val="A7D9F5"/>
          </a:solidFill>
          <a:ln w="9525">
            <a:solidFill>
              <a:srgbClr val="08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>
                <a:solidFill>
                  <a:srgbClr val="323232"/>
                </a:solidFill>
              </a:rPr>
              <a:t>NOTIFY</a:t>
            </a:r>
          </a:p>
        </p:txBody>
      </p:sp>
      <p:cxnSp>
        <p:nvCxnSpPr>
          <p:cNvPr id="24" name="Gerade Verbindung mit Pfeil 23"/>
          <p:cNvCxnSpPr>
            <a:stCxn id="65" idx="3"/>
            <a:endCxn id="63" idx="1"/>
          </p:cNvCxnSpPr>
          <p:nvPr/>
        </p:nvCxnSpPr>
        <p:spPr>
          <a:xfrm flipV="1">
            <a:off x="7546636" y="1653622"/>
            <a:ext cx="337732" cy="2937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feld 10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994498" y="4610987"/>
            <a:ext cx="1008000" cy="14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r>
              <a:rPr lang="en-US" dirty="0" smtClean="0"/>
              <a:t>file-based repository</a:t>
            </a:r>
          </a:p>
        </p:txBody>
      </p:sp>
      <p:cxnSp>
        <p:nvCxnSpPr>
          <p:cNvPr id="99" name="Gerade Verbindung mit Pfeil 98"/>
          <p:cNvCxnSpPr>
            <a:stCxn id="113" idx="2"/>
            <a:endCxn id="88" idx="0"/>
          </p:cNvCxnSpPr>
          <p:nvPr/>
        </p:nvCxnSpPr>
        <p:spPr>
          <a:xfrm>
            <a:off x="6197902" y="3111814"/>
            <a:ext cx="0" cy="395461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uppieren 6"/>
          <p:cNvGrpSpPr/>
          <p:nvPr/>
        </p:nvGrpSpPr>
        <p:grpSpPr>
          <a:xfrm>
            <a:off x="533209" y="1491630"/>
            <a:ext cx="1230343" cy="2304256"/>
            <a:chOff x="533209" y="1491630"/>
            <a:chExt cx="1230343" cy="2304256"/>
          </a:xfrm>
        </p:grpSpPr>
        <p:sp>
          <p:nvSpPr>
            <p:cNvPr id="53" name="AutoShape 43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33209" y="1491630"/>
              <a:ext cx="1224000" cy="2304256"/>
            </a:xfrm>
            <a:prstGeom prst="roundRect">
              <a:avLst>
                <a:gd name="adj" fmla="val 0"/>
              </a:avLst>
            </a:prstGeom>
            <a:solidFill>
              <a:srgbClr val="E5E5E4"/>
            </a:solidFill>
            <a:ln w="19050" cap="flat" cmpd="sng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/>
            <a:extLst/>
          </p:spPr>
          <p:txBody>
            <a:bodyPr wrap="none" lIns="72000" tIns="36000" rIns="72000" bIns="3600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DEVELOPMENT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ENVIRONMENT</a:t>
              </a:r>
              <a:endParaRPr lang="en-US" sz="700" b="1" kern="0" dirty="0">
                <a:solidFill>
                  <a:srgbClr val="4D4D4D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4" name="AutoShape 4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83568" y="2139750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WmTest</a:t>
              </a:r>
              <a:r>
                <a:rPr lang="de-DE" sz="900" b="1" kern="0" dirty="0" smtClean="0">
                  <a:solidFill>
                    <a:srgbClr val="FFFFFF"/>
                  </a:solidFill>
                </a:rPr>
                <a:t>Suite</a:t>
              </a:r>
              <a:endParaRPr lang="de-DE" sz="9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5" name="AutoShape 4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83568" y="1851718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SAG Designer</a:t>
              </a:r>
              <a:endParaRPr lang="de-DE" sz="9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AutoShape 4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83568" y="2427758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>
                  <a:solidFill>
                    <a:srgbClr val="FFFFFF"/>
                  </a:solidFill>
                </a:rPr>
                <a:t>SoapUI</a:t>
              </a:r>
            </a:p>
          </p:txBody>
        </p:sp>
        <p:sp>
          <p:nvSpPr>
            <p:cNvPr id="94" name="AutoShape 43"/>
            <p:cNvSpPr>
              <a:spLocks noChangeArrowheads="1"/>
            </p:cNvSpPr>
            <p:nvPr/>
          </p:nvSpPr>
          <p:spPr bwMode="auto">
            <a:xfrm>
              <a:off x="683568" y="3219846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IS</a:t>
              </a:r>
              <a:r>
                <a:rPr lang="de-DE" sz="1000" kern="0" baseline="3000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AutoShape 43"/>
            <p:cNvSpPr>
              <a:spLocks noChangeArrowheads="1"/>
            </p:cNvSpPr>
            <p:nvPr/>
          </p:nvSpPr>
          <p:spPr bwMode="auto">
            <a:xfrm>
              <a:off x="683568" y="3507878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UM</a:t>
              </a:r>
              <a:r>
                <a:rPr lang="de-DE" sz="1000" kern="0" baseline="3000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8" name="AutoShape 43"/>
            <p:cNvSpPr>
              <a:spLocks noChangeArrowheads="1"/>
            </p:cNvSpPr>
            <p:nvPr/>
          </p:nvSpPr>
          <p:spPr bwMode="auto">
            <a:xfrm>
              <a:off x="683568" y="2931814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MWS</a:t>
              </a:r>
              <a:r>
                <a:rPr lang="de-DE" sz="1000" kern="0" baseline="3000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3" name="Textfeld 103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39552" y="2769158"/>
              <a:ext cx="1224000" cy="12311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defPPr>
                <a:defRPr lang="de-DE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800" kern="0">
                  <a:solidFill>
                    <a:srgbClr val="989898"/>
                  </a:solidFill>
                </a:defRPr>
              </a:lvl1pPr>
              <a:lvl2pPr marL="742950" indent="-285750" eaLnBrk="0" hangingPunct="0">
                <a:defRPr sz="1600">
                  <a:latin typeface="Trebuchet MS" pitchFamily="34" charset="0"/>
                </a:defRPr>
              </a:lvl2pPr>
              <a:lvl3pPr marL="1143000" indent="-228600" eaLnBrk="0" hangingPunct="0">
                <a:defRPr sz="1600">
                  <a:latin typeface="Trebuchet MS" pitchFamily="34" charset="0"/>
                </a:defRPr>
              </a:lvl3pPr>
              <a:lvl4pPr marL="1600200" indent="-228600" eaLnBrk="0" hangingPunct="0">
                <a:defRPr sz="1600">
                  <a:latin typeface="Trebuchet MS" pitchFamily="34" charset="0"/>
                </a:defRPr>
              </a:lvl4pPr>
              <a:lvl5pPr marL="2057400" indent="-228600" eaLnBrk="0" hangingPunct="0">
                <a:defRPr sz="1600">
                  <a:latin typeface="Trebuchet MS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9pPr>
            </a:lstStyle>
            <a:p>
              <a:r>
                <a:rPr lang="de-DE" b="1" dirty="0" smtClean="0">
                  <a:solidFill>
                    <a:srgbClr val="666666"/>
                  </a:solidFill>
                </a:rPr>
                <a:t>LOCAL SERVERS</a:t>
              </a:r>
              <a:endParaRPr lang="en-US" b="1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85902" y="3507275"/>
            <a:ext cx="1231694" cy="1208803"/>
            <a:chOff x="5585902" y="3507275"/>
            <a:chExt cx="1231694" cy="1208803"/>
          </a:xfrm>
        </p:grpSpPr>
        <p:sp>
          <p:nvSpPr>
            <p:cNvPr id="88" name="AutoShape 43"/>
            <p:cNvSpPr>
              <a:spLocks noChangeArrowheads="1"/>
            </p:cNvSpPr>
            <p:nvPr/>
          </p:nvSpPr>
          <p:spPr bwMode="auto">
            <a:xfrm>
              <a:off x="5585902" y="3507275"/>
              <a:ext cx="1224000" cy="1208803"/>
            </a:xfrm>
            <a:prstGeom prst="roundRect">
              <a:avLst>
                <a:gd name="adj" fmla="val 0"/>
              </a:avLst>
            </a:prstGeom>
            <a:solidFill>
              <a:srgbClr val="E5E5E4"/>
            </a:solidFill>
            <a:ln w="19050" cap="flat" cmpd="sng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/>
            <a:extLst/>
          </p:spPr>
          <p:txBody>
            <a:bodyPr wrap="none" lIns="72000" tIns="36000" rIns="72000" bIns="36000"/>
            <a:lstStyle/>
            <a:p>
              <a:pPr algn="ctr"/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TEST ENVIRONMENT</a:t>
              </a:r>
              <a:endParaRPr lang="de-DE" sz="900" b="1" kern="0" dirty="0">
                <a:solidFill>
                  <a:srgbClr val="4D4D4D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9" name="AutoShape 43"/>
            <p:cNvSpPr>
              <a:spLocks noChangeArrowheads="1"/>
            </p:cNvSpPr>
            <p:nvPr/>
          </p:nvSpPr>
          <p:spPr bwMode="auto">
            <a:xfrm>
              <a:off x="5735693" y="4182646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IS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0" name="AutoShape 43"/>
            <p:cNvSpPr>
              <a:spLocks noChangeArrowheads="1"/>
            </p:cNvSpPr>
            <p:nvPr/>
          </p:nvSpPr>
          <p:spPr bwMode="auto">
            <a:xfrm>
              <a:off x="5735693" y="4443982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UM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1" name="AutoShape 43"/>
            <p:cNvSpPr>
              <a:spLocks noChangeArrowheads="1"/>
            </p:cNvSpPr>
            <p:nvPr/>
          </p:nvSpPr>
          <p:spPr bwMode="auto">
            <a:xfrm>
              <a:off x="5735693" y="3921310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MWS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4" name="Textfeld 103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593596" y="3778153"/>
              <a:ext cx="1224000" cy="12311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defPPr>
                <a:defRPr lang="de-DE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800" kern="0">
                  <a:solidFill>
                    <a:srgbClr val="989898"/>
                  </a:solidFill>
                </a:defRPr>
              </a:lvl1pPr>
              <a:lvl2pPr marL="742950" indent="-285750" eaLnBrk="0" hangingPunct="0">
                <a:defRPr sz="1600">
                  <a:latin typeface="Trebuchet MS" pitchFamily="34" charset="0"/>
                </a:defRPr>
              </a:lvl2pPr>
              <a:lvl3pPr marL="1143000" indent="-228600" eaLnBrk="0" hangingPunct="0">
                <a:defRPr sz="1600">
                  <a:latin typeface="Trebuchet MS" pitchFamily="34" charset="0"/>
                </a:defRPr>
              </a:lvl3pPr>
              <a:lvl4pPr marL="1600200" indent="-228600" eaLnBrk="0" hangingPunct="0">
                <a:defRPr sz="1600">
                  <a:latin typeface="Trebuchet MS" pitchFamily="34" charset="0"/>
                </a:defRPr>
              </a:lvl4pPr>
              <a:lvl5pPr marL="2057400" indent="-228600" eaLnBrk="0" hangingPunct="0">
                <a:defRPr sz="1600">
                  <a:latin typeface="Trebuchet MS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9pPr>
            </a:lstStyle>
            <a:p>
              <a:r>
                <a:rPr lang="de-DE" b="1" dirty="0" smtClean="0">
                  <a:solidFill>
                    <a:srgbClr val="666666"/>
                  </a:solidFill>
                </a:rPr>
                <a:t>SHARED SEVERS</a:t>
              </a:r>
              <a:endParaRPr lang="en-US" b="1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2123856" y="2139750"/>
            <a:ext cx="1152000" cy="988042"/>
            <a:chOff x="2123856" y="2139750"/>
            <a:chExt cx="1152000" cy="988042"/>
          </a:xfrm>
        </p:grpSpPr>
        <p:sp>
          <p:nvSpPr>
            <p:cNvPr id="74" name="AutoShape 43"/>
            <p:cNvSpPr>
              <a:spLocks noChangeArrowheads="1"/>
            </p:cNvSpPr>
            <p:nvPr/>
          </p:nvSpPr>
          <p:spPr bwMode="auto">
            <a:xfrm>
              <a:off x="2123856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ASSET BUILD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ENVIRONMENT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267752" y="305579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2880963" y="305579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105" name="AutoShape 4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231856" y="24997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ABE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6" name="AutoShape 4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231856" y="2695760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ANT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3924056" y="2139750"/>
            <a:ext cx="1152000" cy="988034"/>
            <a:chOff x="3924056" y="2139750"/>
            <a:chExt cx="1152000" cy="988034"/>
          </a:xfrm>
        </p:grpSpPr>
        <p:sp>
          <p:nvSpPr>
            <p:cNvPr id="67" name="Rechteck 66"/>
            <p:cNvSpPr/>
            <p:nvPr/>
          </p:nvSpPr>
          <p:spPr>
            <a:xfrm>
              <a:off x="4095660" y="305578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4772543" y="305578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109" name="AutoShape 43"/>
            <p:cNvSpPr>
              <a:spLocks noChangeArrowheads="1"/>
            </p:cNvSpPr>
            <p:nvPr/>
          </p:nvSpPr>
          <p:spPr bwMode="auto">
            <a:xfrm>
              <a:off x="3924056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DEPLOYMENT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ENVIRONMENT</a:t>
              </a:r>
            </a:p>
          </p:txBody>
        </p:sp>
        <p:sp>
          <p:nvSpPr>
            <p:cNvPr id="111" name="AutoShape 4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32056" y="24997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Deployer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AutoShape 4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32056" y="271578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ProjectAutomator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5621902" y="2139750"/>
            <a:ext cx="1152000" cy="972064"/>
            <a:chOff x="5621902" y="2139750"/>
            <a:chExt cx="1152000" cy="972064"/>
          </a:xfrm>
        </p:grpSpPr>
        <p:sp>
          <p:nvSpPr>
            <p:cNvPr id="113" name="AutoShape 43"/>
            <p:cNvSpPr>
              <a:spLocks noChangeArrowheads="1"/>
            </p:cNvSpPr>
            <p:nvPr/>
          </p:nvSpPr>
          <p:spPr bwMode="auto">
            <a:xfrm>
              <a:off x="5621902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TESTING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HARNESS</a:t>
              </a:r>
            </a:p>
          </p:txBody>
        </p:sp>
        <p:sp>
          <p:nvSpPr>
            <p:cNvPr id="115" name="AutoShape 4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29902" y="24997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WmTest</a:t>
              </a:r>
              <a:r>
                <a:rPr lang="de-DE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Suite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6" name="AutoShape 4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729902" y="2715766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Citrus | SoapUI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7" name="AutoShape 4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29902" y="2931806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Selenium &amp; others</a:t>
              </a:r>
              <a:endParaRPr lang="en-US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</p:grpSp>
      <p:sp>
        <p:nvSpPr>
          <p:cNvPr id="80" name="Eine Ecke des Rechtecks schneiden 79"/>
          <p:cNvSpPr/>
          <p:nvPr/>
        </p:nvSpPr>
        <p:spPr>
          <a:xfrm flipH="1">
            <a:off x="7020272" y="2139702"/>
            <a:ext cx="1728000" cy="1851005"/>
          </a:xfrm>
          <a:prstGeom prst="snip1Rect">
            <a:avLst>
              <a:gd name="adj" fmla="val 5200"/>
            </a:avLst>
          </a:prstGeom>
          <a:noFill/>
          <a:ln w="15875">
            <a:solidFill>
              <a:srgbClr val="0899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Developer checks in changes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Jenkins checks out changes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Jenkins calls Asset Build script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Jenkins calls ProjectAutomator script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Jenkins calls wM Deployer command line scripts to push build to Reference Server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Jenkins calls Ant scripts to execute WmTestSuite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</a:rPr>
              <a:t>If build fails </a:t>
            </a:r>
            <a:br>
              <a:rPr lang="en-US" sz="700" dirty="0" smtClean="0">
                <a:solidFill>
                  <a:srgbClr val="666666"/>
                </a:solidFill>
              </a:rPr>
            </a:b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 Jenkins mails Build Manager</a:t>
            </a: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If build passes</a:t>
            </a:r>
            <a:b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</a:b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 Build Manager tags build in </a:t>
            </a: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GIT</a:t>
            </a:r>
            <a:endParaRPr lang="en-US" sz="700" dirty="0" smtClean="0">
              <a:solidFill>
                <a:srgbClr val="666666"/>
              </a:solidFill>
              <a:sym typeface="Wingdings" panose="05000000000000000000" pitchFamily="2" charset="2"/>
            </a:endParaRPr>
          </a:p>
          <a:p>
            <a:pPr marL="87313" indent="-87313">
              <a:buClr>
                <a:srgbClr val="0899CC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Build Manager deploys build to the next stage from the Jenkins job </a:t>
            </a:r>
            <a:b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</a:br>
            <a:r>
              <a:rPr lang="en-US" sz="700" dirty="0" smtClean="0">
                <a:solidFill>
                  <a:srgbClr val="666666"/>
                </a:solidFill>
                <a:sym typeface="Wingdings" panose="05000000000000000000" pitchFamily="2" charset="2"/>
              </a:rPr>
              <a:t>(here: TEST ENV).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5289" y="4732856"/>
            <a:ext cx="4572767" cy="1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rgbClr val="0899CC"/>
              </a:buClr>
              <a:buSzPct val="80000"/>
            </a:pPr>
            <a:r>
              <a:rPr lang="de-AT" sz="600" dirty="0" smtClean="0">
                <a:solidFill>
                  <a:srgbClr val="989898"/>
                </a:solidFill>
              </a:rPr>
              <a:t>1) My webMethods Server 2) Integration Server 3) Universal Messaging 4) Version Control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9170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feld 10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65007" y="2569040"/>
            <a:ext cx="432000" cy="215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00" kern="0" smtClean="0">
                <a:solidFill>
                  <a:srgbClr val="989898"/>
                </a:solidFill>
                <a:latin typeface="+mn-lt"/>
              </a:rPr>
              <a:t>Check out</a:t>
            </a:r>
            <a:endParaRPr lang="en-US" sz="700" kern="0" dirty="0" smtClean="0">
              <a:solidFill>
                <a:srgbClr val="989898"/>
              </a:solidFill>
              <a:latin typeface="+mn-lt"/>
            </a:endParaRPr>
          </a:p>
        </p:txBody>
      </p:sp>
      <p:cxnSp>
        <p:nvCxnSpPr>
          <p:cNvPr id="22537" name="Gerade Verbindung 11"/>
          <p:cNvCxnSpPr>
            <a:cxnSpLocks noChangeShapeType="1"/>
            <a:stCxn id="53" idx="2"/>
            <a:endCxn id="93" idx="0"/>
          </p:cNvCxnSpPr>
          <p:nvPr>
            <p:custDataLst>
              <p:tags r:id="rId3"/>
            </p:custDataLst>
          </p:nvPr>
        </p:nvCxnSpPr>
        <p:spPr bwMode="auto">
          <a:xfrm flipH="1">
            <a:off x="1141464" y="3129136"/>
            <a:ext cx="3745" cy="249394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AutoShape 1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 flipH="1">
            <a:off x="7884368" y="752872"/>
            <a:ext cx="360000" cy="468000"/>
          </a:xfrm>
          <a:prstGeom prst="foldedCorner">
            <a:avLst>
              <a:gd name="adj" fmla="val 28182"/>
            </a:avLst>
          </a:prstGeom>
          <a:solidFill>
            <a:srgbClr val="E5E5E4"/>
          </a:solidFill>
          <a:ln w="12700" cap="flat" cmpd="sng" algn="ctr">
            <a:solidFill>
              <a:srgbClr val="989898"/>
            </a:solidFill>
            <a:miter lim="800000"/>
            <a:headEnd/>
            <a:tailEnd/>
          </a:ln>
          <a:effectLst/>
          <a:extLst/>
        </p:spPr>
        <p:txBody>
          <a:bodyPr rot="10800000"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kern="0" dirty="0">
                <a:solidFill>
                  <a:srgbClr val="666666"/>
                </a:solidFill>
              </a:rPr>
              <a:t>Report</a:t>
            </a:r>
            <a:endParaRPr lang="en-US" sz="800" kern="0" dirty="0">
              <a:solidFill>
                <a:srgbClr val="666666"/>
              </a:solidFill>
            </a:endParaRPr>
          </a:p>
        </p:txBody>
      </p:sp>
      <p:sp>
        <p:nvSpPr>
          <p:cNvPr id="65" name="AutoShape 4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03098" y="838265"/>
            <a:ext cx="5443538" cy="303088"/>
          </a:xfrm>
          <a:prstGeom prst="roundRect">
            <a:avLst>
              <a:gd name="adj" fmla="val 0"/>
            </a:avLst>
          </a:prstGeom>
          <a:solidFill>
            <a:srgbClr val="FFFFFF">
              <a:lumMod val="50000"/>
            </a:srgbClr>
          </a:solidFill>
          <a:ln w="12700" cap="flat" cmpd="sng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5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de-DE" sz="900" b="1" kern="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542" name="Gerade Verbindung 11"/>
          <p:cNvCxnSpPr>
            <a:cxnSpLocks noChangeShapeType="1"/>
            <a:stCxn id="65" idx="2"/>
            <a:endCxn id="74" idx="0"/>
          </p:cNvCxnSpPr>
          <p:nvPr>
            <p:custDataLst>
              <p:tags r:id="rId6"/>
            </p:custDataLst>
          </p:nvPr>
        </p:nvCxnSpPr>
        <p:spPr bwMode="auto">
          <a:xfrm rot="5400000">
            <a:off x="3596539" y="244671"/>
            <a:ext cx="331647" cy="212501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3" name="Gerade Verbindung 11"/>
          <p:cNvCxnSpPr>
            <a:cxnSpLocks noChangeShapeType="1"/>
            <a:stCxn id="65" idx="2"/>
            <a:endCxn id="109" idx="0"/>
          </p:cNvCxnSpPr>
          <p:nvPr>
            <p:custDataLst>
              <p:tags r:id="rId7"/>
            </p:custDataLst>
          </p:nvPr>
        </p:nvCxnSpPr>
        <p:spPr bwMode="auto">
          <a:xfrm rot="5400000">
            <a:off x="4496639" y="1144771"/>
            <a:ext cx="331647" cy="32481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4" name="Gerade Verbindung 11"/>
          <p:cNvCxnSpPr>
            <a:cxnSpLocks noChangeShapeType="1"/>
            <a:stCxn id="65" idx="2"/>
            <a:endCxn id="113" idx="0"/>
          </p:cNvCxnSpPr>
          <p:nvPr>
            <p:custDataLst>
              <p:tags r:id="rId8"/>
            </p:custDataLst>
          </p:nvPr>
        </p:nvCxnSpPr>
        <p:spPr bwMode="auto">
          <a:xfrm rot="16200000" flipH="1">
            <a:off x="5345561" y="620658"/>
            <a:ext cx="331647" cy="137303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6" name="Gerade Verbindung 11"/>
          <p:cNvCxnSpPr>
            <a:cxnSpLocks noChangeShapeType="1"/>
            <a:stCxn id="92" idx="4"/>
            <a:endCxn id="10" idx="2"/>
          </p:cNvCxnSpPr>
          <p:nvPr>
            <p:custDataLst>
              <p:tags r:id="rId9"/>
            </p:custDataLst>
          </p:nvPr>
        </p:nvCxnSpPr>
        <p:spPr bwMode="auto">
          <a:xfrm flipV="1">
            <a:off x="1433209" y="2461042"/>
            <a:ext cx="870543" cy="1205488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7" name="Gerade Verbindung 11"/>
          <p:cNvCxnSpPr>
            <a:cxnSpLocks noChangeShapeType="1"/>
            <a:stCxn id="66" idx="2"/>
            <a:endCxn id="95" idx="2"/>
          </p:cNvCxnSpPr>
          <p:nvPr>
            <p:custDataLst>
              <p:tags r:id="rId10"/>
            </p:custDataLst>
          </p:nvPr>
        </p:nvCxnSpPr>
        <p:spPr bwMode="auto">
          <a:xfrm rot="16200000" flipH="1">
            <a:off x="2421657" y="2956347"/>
            <a:ext cx="1205488" cy="214877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feld 10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9696" y="3173503"/>
            <a:ext cx="5040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8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r"/>
            <a:r>
              <a:rPr lang="de-DE" sz="700" dirty="0"/>
              <a:t>Check </a:t>
            </a:r>
            <a:r>
              <a:rPr lang="de-DE" sz="700" dirty="0" smtClean="0"/>
              <a:t>in</a:t>
            </a:r>
            <a:endParaRPr lang="en-US" sz="700" dirty="0"/>
          </a:p>
        </p:txBody>
      </p:sp>
      <p:sp>
        <p:nvSpPr>
          <p:cNvPr id="77" name="Textfeld 10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51880" y="2569041"/>
            <a:ext cx="540000" cy="215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l"/>
            <a:r>
              <a:rPr lang="de-DE" dirty="0" smtClean="0"/>
              <a:t>Create</a:t>
            </a:r>
          </a:p>
          <a:p>
            <a:pPr algn="l"/>
            <a:r>
              <a:rPr lang="de-DE" dirty="0" smtClean="0"/>
              <a:t>Composites</a:t>
            </a:r>
            <a:endParaRPr lang="en-US" dirty="0"/>
          </a:p>
        </p:txBody>
      </p:sp>
      <p:cxnSp>
        <p:nvCxnSpPr>
          <p:cNvPr id="22565" name="Gerade Verbindung 11"/>
          <p:cNvCxnSpPr>
            <a:cxnSpLocks noChangeShapeType="1"/>
            <a:stCxn id="67" idx="2"/>
            <a:endCxn id="95" idx="4"/>
          </p:cNvCxnSpPr>
          <p:nvPr/>
        </p:nvCxnSpPr>
        <p:spPr bwMode="auto">
          <a:xfrm rot="5400000">
            <a:off x="3389002" y="2923872"/>
            <a:ext cx="1205496" cy="279820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66" name="Gerade Verbindung 11"/>
          <p:cNvCxnSpPr>
            <a:cxnSpLocks noChangeShapeType="1"/>
            <a:stCxn id="68" idx="2"/>
            <a:endCxn id="88" idx="1"/>
          </p:cNvCxnSpPr>
          <p:nvPr/>
        </p:nvCxnSpPr>
        <p:spPr bwMode="auto">
          <a:xfrm rot="16200000" flipH="1">
            <a:off x="4705276" y="2564300"/>
            <a:ext cx="983893" cy="777359"/>
          </a:xfrm>
          <a:prstGeom prst="bentConnector2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feld 103"/>
          <p:cNvSpPr txBox="1">
            <a:spLocks noChangeArrowheads="1"/>
          </p:cNvSpPr>
          <p:nvPr/>
        </p:nvSpPr>
        <p:spPr bwMode="auto">
          <a:xfrm rot="10800000" flipV="1">
            <a:off x="4844543" y="2569041"/>
            <a:ext cx="51954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pPr algn="l"/>
            <a:r>
              <a:rPr lang="de-DE" dirty="0"/>
              <a:t>Deploy Composites</a:t>
            </a:r>
            <a:endParaRPr lang="en-US" dirty="0"/>
          </a:p>
        </p:txBody>
      </p:sp>
      <p:grpSp>
        <p:nvGrpSpPr>
          <p:cNvPr id="22552" name="Gruppieren 90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857209" y="3378530"/>
            <a:ext cx="576000" cy="576000"/>
            <a:chOff x="158937" y="5387983"/>
            <a:chExt cx="563562" cy="750888"/>
          </a:xfrm>
        </p:grpSpPr>
        <p:sp>
          <p:nvSpPr>
            <p:cNvPr id="92" name="Flussdiagramm: Magnetplattenspeicher 91"/>
            <p:cNvSpPr/>
            <p:nvPr/>
          </p:nvSpPr>
          <p:spPr bwMode="auto">
            <a:xfrm>
              <a:off x="158937" y="5387983"/>
              <a:ext cx="563562" cy="750888"/>
            </a:xfrm>
            <a:prstGeom prst="flowChartMagneticDisk">
              <a:avLst/>
            </a:prstGeom>
            <a:solidFill>
              <a:srgbClr val="FFFFFF">
                <a:lumMod val="50000"/>
              </a:srgbClr>
            </a:solidFill>
            <a:ln w="12700" cap="flat" cmpd="sng" algn="ctr">
              <a:solidFill>
                <a:srgbClr val="E5E5E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kern="0" dirty="0" smtClean="0">
                  <a:solidFill>
                    <a:srgbClr val="FFFFFF"/>
                  </a:solidFill>
                  <a:cs typeface="Arial" charset="0"/>
                </a:rPr>
                <a:t>VCS</a:t>
              </a:r>
              <a:endParaRPr lang="en-US" sz="900" kern="0" baseline="3000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>
              <a:off x="158937" y="5387983"/>
              <a:ext cx="556234" cy="260342"/>
            </a:xfrm>
            <a:prstGeom prst="ellipse">
              <a:avLst/>
            </a:prstGeom>
            <a:solidFill>
              <a:srgbClr val="606060"/>
            </a:solidFill>
            <a:ln w="12700" cap="flat" cmpd="sng" algn="ctr">
              <a:solidFill>
                <a:srgbClr val="E5E5E4"/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95" name="Flussdiagramm: Magnetplattenspeicher 94"/>
          <p:cNvSpPr/>
          <p:nvPr/>
        </p:nvSpPr>
        <p:spPr bwMode="auto">
          <a:xfrm>
            <a:off x="3131840" y="3378530"/>
            <a:ext cx="720000" cy="576000"/>
          </a:xfrm>
          <a:prstGeom prst="flowChartMagneticDisk">
            <a:avLst/>
          </a:prstGeom>
          <a:solidFill>
            <a:srgbClr val="666666"/>
          </a:solidFill>
          <a:ln w="12700" cap="flat" cmpd="sng" algn="ctr">
            <a:solidFill>
              <a:srgbClr val="FFFF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 smtClean="0">
                <a:solidFill>
                  <a:srgbClr val="FFFFFF"/>
                </a:solidFill>
                <a:cs typeface="Arial" charset="0"/>
              </a:rPr>
              <a:t>REFERENCE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 smtClean="0">
                <a:solidFill>
                  <a:srgbClr val="FFFFFF"/>
                </a:solidFill>
                <a:cs typeface="Arial" charset="0"/>
              </a:rPr>
              <a:t>SERVER</a:t>
            </a:r>
            <a:endParaRPr lang="en-US" sz="8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" name="Eingekerbter Richtungspfeil 3"/>
          <p:cNvSpPr/>
          <p:nvPr/>
        </p:nvSpPr>
        <p:spPr>
          <a:xfrm>
            <a:off x="395288" y="320912"/>
            <a:ext cx="1728000" cy="360000"/>
          </a:xfrm>
          <a:prstGeom prst="chevron">
            <a:avLst/>
          </a:prstGeom>
          <a:solidFill>
            <a:srgbClr val="077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 smtClean="0">
                <a:solidFill>
                  <a:srgbClr val="FFFFFF"/>
                </a:solidFill>
              </a:rPr>
              <a:t>DEVELOP</a:t>
            </a:r>
          </a:p>
        </p:txBody>
      </p:sp>
      <p:sp>
        <p:nvSpPr>
          <p:cNvPr id="57" name="Eingekerbter Richtungspfeil 56"/>
          <p:cNvSpPr/>
          <p:nvPr/>
        </p:nvSpPr>
        <p:spPr>
          <a:xfrm>
            <a:off x="2051912" y="320824"/>
            <a:ext cx="1728000" cy="360000"/>
          </a:xfrm>
          <a:prstGeom prst="chevron">
            <a:avLst/>
          </a:prstGeom>
          <a:solidFill>
            <a:srgbClr val="08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 smtClean="0">
                <a:solidFill>
                  <a:srgbClr val="FFFFFF"/>
                </a:solidFill>
              </a:rPr>
              <a:t>REVIEW &amp; BUILD</a:t>
            </a:r>
          </a:p>
        </p:txBody>
      </p:sp>
      <p:sp>
        <p:nvSpPr>
          <p:cNvPr id="61" name="Eingekerbter Richtungspfeil 60"/>
          <p:cNvSpPr/>
          <p:nvPr/>
        </p:nvSpPr>
        <p:spPr>
          <a:xfrm>
            <a:off x="3708280" y="320824"/>
            <a:ext cx="1728000" cy="360000"/>
          </a:xfrm>
          <a:prstGeom prst="chevron">
            <a:avLst/>
          </a:prstGeom>
          <a:solidFill>
            <a:srgbClr val="04B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>
                <a:solidFill>
                  <a:srgbClr val="FFFFFF"/>
                </a:solidFill>
              </a:rPr>
              <a:t>DEPLOY</a:t>
            </a:r>
          </a:p>
        </p:txBody>
      </p:sp>
      <p:sp>
        <p:nvSpPr>
          <p:cNvPr id="62" name="Eingekerbter Richtungspfeil 61"/>
          <p:cNvSpPr/>
          <p:nvPr/>
        </p:nvSpPr>
        <p:spPr>
          <a:xfrm>
            <a:off x="5364280" y="320824"/>
            <a:ext cx="1728000" cy="360000"/>
          </a:xfrm>
          <a:prstGeom prst="chevron">
            <a:avLst/>
          </a:prstGeom>
          <a:solidFill>
            <a:srgbClr val="8BCFED"/>
          </a:solidFill>
          <a:ln w="9525">
            <a:solidFill>
              <a:srgbClr val="08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>
                <a:solidFill>
                  <a:srgbClr val="323232"/>
                </a:solidFill>
              </a:rPr>
              <a:t>TEST</a:t>
            </a:r>
            <a:endParaRPr lang="de-AT" sz="1100" b="1" dirty="0">
              <a:solidFill>
                <a:srgbClr val="323232"/>
              </a:solidFill>
            </a:endParaRPr>
          </a:p>
        </p:txBody>
      </p:sp>
      <p:sp>
        <p:nvSpPr>
          <p:cNvPr id="64" name="Eingekerbter Richtungspfeil 63"/>
          <p:cNvSpPr/>
          <p:nvPr/>
        </p:nvSpPr>
        <p:spPr>
          <a:xfrm>
            <a:off x="7020464" y="320824"/>
            <a:ext cx="1728000" cy="360000"/>
          </a:xfrm>
          <a:prstGeom prst="chevron">
            <a:avLst/>
          </a:prstGeom>
          <a:solidFill>
            <a:srgbClr val="A7D9F5"/>
          </a:solidFill>
          <a:ln w="9525">
            <a:solidFill>
              <a:srgbClr val="08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899CC"/>
              </a:buClr>
              <a:buSzPct val="80000"/>
            </a:pPr>
            <a:r>
              <a:rPr lang="de-AT" sz="1100" b="1" dirty="0">
                <a:solidFill>
                  <a:srgbClr val="323232"/>
                </a:solidFill>
              </a:rPr>
              <a:t>NOTIFY</a:t>
            </a:r>
          </a:p>
        </p:txBody>
      </p:sp>
      <p:cxnSp>
        <p:nvCxnSpPr>
          <p:cNvPr id="24" name="Gerade Verbindung mit Pfeil 23"/>
          <p:cNvCxnSpPr>
            <a:stCxn id="65" idx="3"/>
            <a:endCxn id="63" idx="1"/>
          </p:cNvCxnSpPr>
          <p:nvPr/>
        </p:nvCxnSpPr>
        <p:spPr>
          <a:xfrm flipV="1">
            <a:off x="7546636" y="986872"/>
            <a:ext cx="337732" cy="2937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feld 10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94498" y="3944237"/>
            <a:ext cx="1008000" cy="144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kern="0">
                <a:solidFill>
                  <a:srgbClr val="989898"/>
                </a:solidFill>
              </a:defRPr>
            </a:lvl1pPr>
            <a:lvl2pPr marL="742950" indent="-285750" eaLnBrk="0" hangingPunct="0">
              <a:defRPr sz="1600">
                <a:latin typeface="Trebuchet MS" pitchFamily="34" charset="0"/>
              </a:defRPr>
            </a:lvl2pPr>
            <a:lvl3pPr marL="1143000" indent="-228600" eaLnBrk="0" hangingPunct="0">
              <a:defRPr sz="1600">
                <a:latin typeface="Trebuchet MS" pitchFamily="34" charset="0"/>
              </a:defRPr>
            </a:lvl3pPr>
            <a:lvl4pPr marL="1600200" indent="-228600" eaLnBrk="0" hangingPunct="0">
              <a:defRPr sz="1600">
                <a:latin typeface="Trebuchet MS" pitchFamily="34" charset="0"/>
              </a:defRPr>
            </a:lvl4pPr>
            <a:lvl5pPr marL="2057400" indent="-228600" eaLnBrk="0" hangingPunct="0">
              <a:defRPr sz="1600">
                <a:latin typeface="Trebuchet MS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Trebuchet MS" pitchFamily="34" charset="0"/>
              </a:defRPr>
            </a:lvl9pPr>
          </a:lstStyle>
          <a:p>
            <a:r>
              <a:rPr lang="en-US" dirty="0" smtClean="0"/>
              <a:t>file-based repository</a:t>
            </a:r>
          </a:p>
        </p:txBody>
      </p:sp>
      <p:cxnSp>
        <p:nvCxnSpPr>
          <p:cNvPr id="99" name="Gerade Verbindung mit Pfeil 98"/>
          <p:cNvCxnSpPr>
            <a:stCxn id="113" idx="2"/>
            <a:endCxn id="88" idx="0"/>
          </p:cNvCxnSpPr>
          <p:nvPr/>
        </p:nvCxnSpPr>
        <p:spPr>
          <a:xfrm>
            <a:off x="6197902" y="2445064"/>
            <a:ext cx="0" cy="395461"/>
          </a:xfrm>
          <a:prstGeom prst="straightConnector1">
            <a:avLst/>
          </a:prstGeom>
          <a:noFill/>
          <a:ln w="28575" algn="ctr">
            <a:solidFill>
              <a:schemeClr val="accent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uppieren 6"/>
          <p:cNvGrpSpPr/>
          <p:nvPr/>
        </p:nvGrpSpPr>
        <p:grpSpPr>
          <a:xfrm>
            <a:off x="533209" y="824880"/>
            <a:ext cx="1230343" cy="2304256"/>
            <a:chOff x="533209" y="1491630"/>
            <a:chExt cx="1230343" cy="2304256"/>
          </a:xfrm>
        </p:grpSpPr>
        <p:sp>
          <p:nvSpPr>
            <p:cNvPr id="53" name="AutoShape 4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33209" y="1491630"/>
              <a:ext cx="1224000" cy="2304256"/>
            </a:xfrm>
            <a:prstGeom prst="roundRect">
              <a:avLst>
                <a:gd name="adj" fmla="val 0"/>
              </a:avLst>
            </a:prstGeom>
            <a:solidFill>
              <a:srgbClr val="E5E5E4"/>
            </a:solidFill>
            <a:ln w="19050" cap="flat" cmpd="sng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/>
            <a:extLst/>
          </p:spPr>
          <p:txBody>
            <a:bodyPr wrap="none" lIns="72000" tIns="36000" rIns="72000" bIns="3600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DEVELOPMENT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ENVIRONMENT</a:t>
              </a:r>
              <a:endParaRPr lang="en-US" sz="700" b="1" kern="0" dirty="0">
                <a:solidFill>
                  <a:srgbClr val="4D4D4D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54" name="AutoShape 4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83568" y="2050850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ISCCR</a:t>
              </a:r>
              <a:endParaRPr lang="de-DE" sz="9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5" name="AutoShape 4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83568" y="1807268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SAG Designer</a:t>
              </a:r>
              <a:endParaRPr lang="de-DE" sz="9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AutoShape 4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83568" y="2561108"/>
              <a:ext cx="936000" cy="216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>
                  <a:solidFill>
                    <a:srgbClr val="FFFFFF"/>
                  </a:solidFill>
                </a:rPr>
                <a:t>SoapUI</a:t>
              </a:r>
            </a:p>
          </p:txBody>
        </p:sp>
        <p:sp>
          <p:nvSpPr>
            <p:cNvPr id="94" name="AutoShape 43"/>
            <p:cNvSpPr>
              <a:spLocks noChangeArrowheads="1"/>
            </p:cNvSpPr>
            <p:nvPr/>
          </p:nvSpPr>
          <p:spPr bwMode="auto">
            <a:xfrm>
              <a:off x="683568" y="3219846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IS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7" name="AutoShape 43"/>
            <p:cNvSpPr>
              <a:spLocks noChangeArrowheads="1"/>
            </p:cNvSpPr>
            <p:nvPr/>
          </p:nvSpPr>
          <p:spPr bwMode="auto">
            <a:xfrm>
              <a:off x="683568" y="3507878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UM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8" name="AutoShape 43"/>
            <p:cNvSpPr>
              <a:spLocks noChangeArrowheads="1"/>
            </p:cNvSpPr>
            <p:nvPr/>
          </p:nvSpPr>
          <p:spPr bwMode="auto">
            <a:xfrm>
              <a:off x="683568" y="2931814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MWS</a:t>
              </a:r>
              <a:endParaRPr lang="de-DE" sz="1000" kern="0" baseline="30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3" name="Textfeld 103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39552" y="2769158"/>
              <a:ext cx="1224000" cy="12311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defPPr>
                <a:defRPr lang="de-DE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800" kern="0">
                  <a:solidFill>
                    <a:srgbClr val="989898"/>
                  </a:solidFill>
                </a:defRPr>
              </a:lvl1pPr>
              <a:lvl2pPr marL="742950" indent="-285750" eaLnBrk="0" hangingPunct="0">
                <a:defRPr sz="1600">
                  <a:latin typeface="Trebuchet MS" pitchFamily="34" charset="0"/>
                </a:defRPr>
              </a:lvl2pPr>
              <a:lvl3pPr marL="1143000" indent="-228600" eaLnBrk="0" hangingPunct="0">
                <a:defRPr sz="1600">
                  <a:latin typeface="Trebuchet MS" pitchFamily="34" charset="0"/>
                </a:defRPr>
              </a:lvl3pPr>
              <a:lvl4pPr marL="1600200" indent="-228600" eaLnBrk="0" hangingPunct="0">
                <a:defRPr sz="1600">
                  <a:latin typeface="Trebuchet MS" pitchFamily="34" charset="0"/>
                </a:defRPr>
              </a:lvl4pPr>
              <a:lvl5pPr marL="2057400" indent="-228600" eaLnBrk="0" hangingPunct="0">
                <a:defRPr sz="1600">
                  <a:latin typeface="Trebuchet MS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9pPr>
            </a:lstStyle>
            <a:p>
              <a:r>
                <a:rPr lang="de-DE" b="1" dirty="0" smtClean="0">
                  <a:solidFill>
                    <a:srgbClr val="666666"/>
                  </a:solidFill>
                </a:rPr>
                <a:t>LOCAL SERVERS</a:t>
              </a:r>
              <a:endParaRPr lang="en-US" b="1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585902" y="2840525"/>
            <a:ext cx="1231694" cy="1208803"/>
            <a:chOff x="5585902" y="3507275"/>
            <a:chExt cx="1231694" cy="1208803"/>
          </a:xfrm>
        </p:grpSpPr>
        <p:sp>
          <p:nvSpPr>
            <p:cNvPr id="88" name="AutoShape 43"/>
            <p:cNvSpPr>
              <a:spLocks noChangeArrowheads="1"/>
            </p:cNvSpPr>
            <p:nvPr/>
          </p:nvSpPr>
          <p:spPr bwMode="auto">
            <a:xfrm>
              <a:off x="5585902" y="3507275"/>
              <a:ext cx="1224000" cy="1208803"/>
            </a:xfrm>
            <a:prstGeom prst="roundRect">
              <a:avLst>
                <a:gd name="adj" fmla="val 0"/>
              </a:avLst>
            </a:prstGeom>
            <a:solidFill>
              <a:srgbClr val="E5E5E4"/>
            </a:solidFill>
            <a:ln w="19050" cap="flat" cmpd="sng" algn="ctr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/>
            <a:extLst/>
          </p:spPr>
          <p:txBody>
            <a:bodyPr wrap="none" lIns="72000" tIns="36000" rIns="72000" bIns="36000"/>
            <a:lstStyle/>
            <a:p>
              <a:pPr algn="ctr"/>
              <a:r>
                <a:rPr lang="de-DE" sz="900" b="1" kern="0" dirty="0" smtClean="0">
                  <a:solidFill>
                    <a:srgbClr val="4D4D4D"/>
                  </a:solidFill>
                  <a:latin typeface="+mj-lt"/>
                  <a:cs typeface="Arial" charset="0"/>
                </a:rPr>
                <a:t>TEST ENVIRONMENT</a:t>
              </a:r>
              <a:endParaRPr lang="de-DE" sz="900" b="1" kern="0" dirty="0">
                <a:solidFill>
                  <a:srgbClr val="4D4D4D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9" name="AutoShape 43"/>
            <p:cNvSpPr>
              <a:spLocks noChangeArrowheads="1"/>
            </p:cNvSpPr>
            <p:nvPr/>
          </p:nvSpPr>
          <p:spPr bwMode="auto">
            <a:xfrm>
              <a:off x="5735693" y="4182646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IS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0" name="AutoShape 43"/>
            <p:cNvSpPr>
              <a:spLocks noChangeArrowheads="1"/>
            </p:cNvSpPr>
            <p:nvPr/>
          </p:nvSpPr>
          <p:spPr bwMode="auto">
            <a:xfrm>
              <a:off x="5735693" y="4443982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UM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1" name="AutoShape 43"/>
            <p:cNvSpPr>
              <a:spLocks noChangeArrowheads="1"/>
            </p:cNvSpPr>
            <p:nvPr/>
          </p:nvSpPr>
          <p:spPr bwMode="auto">
            <a:xfrm>
              <a:off x="5735693" y="3921310"/>
              <a:ext cx="936000" cy="216000"/>
            </a:xfrm>
            <a:prstGeom prst="roundRect">
              <a:avLst>
                <a:gd name="adj" fmla="val 16667"/>
              </a:avLst>
            </a:prstGeom>
            <a:solidFill>
              <a:srgbClr val="077B9B"/>
            </a:solidFill>
            <a:ln w="12700" cap="flat" cmpd="sng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0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MWS</a:t>
              </a:r>
              <a:endParaRPr lang="de-DE" sz="10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4" name="Textfeld 103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593596" y="3778153"/>
              <a:ext cx="1224000" cy="12311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defPPr>
                <a:defRPr lang="de-DE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800" kern="0">
                  <a:solidFill>
                    <a:srgbClr val="989898"/>
                  </a:solidFill>
                </a:defRPr>
              </a:lvl1pPr>
              <a:lvl2pPr marL="742950" indent="-285750" eaLnBrk="0" hangingPunct="0">
                <a:defRPr sz="1600">
                  <a:latin typeface="Trebuchet MS" pitchFamily="34" charset="0"/>
                </a:defRPr>
              </a:lvl2pPr>
              <a:lvl3pPr marL="1143000" indent="-228600" eaLnBrk="0" hangingPunct="0">
                <a:defRPr sz="1600">
                  <a:latin typeface="Trebuchet MS" pitchFamily="34" charset="0"/>
                </a:defRPr>
              </a:lvl3pPr>
              <a:lvl4pPr marL="1600200" indent="-228600" eaLnBrk="0" hangingPunct="0">
                <a:defRPr sz="1600">
                  <a:latin typeface="Trebuchet MS" pitchFamily="34" charset="0"/>
                </a:defRPr>
              </a:lvl4pPr>
              <a:lvl5pPr marL="2057400" indent="-228600" eaLnBrk="0" hangingPunct="0">
                <a:defRPr sz="1600">
                  <a:latin typeface="Trebuchet MS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Trebuchet MS" pitchFamily="34" charset="0"/>
                </a:defRPr>
              </a:lvl9pPr>
            </a:lstStyle>
            <a:p>
              <a:r>
                <a:rPr lang="de-DE" b="1" dirty="0" smtClean="0">
                  <a:solidFill>
                    <a:srgbClr val="666666"/>
                  </a:solidFill>
                </a:rPr>
                <a:t>SHARED SEVERS</a:t>
              </a:r>
              <a:endParaRPr lang="en-US" b="1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2123856" y="1473000"/>
            <a:ext cx="1152000" cy="988042"/>
            <a:chOff x="2123856" y="2139750"/>
            <a:chExt cx="1152000" cy="988042"/>
          </a:xfrm>
        </p:grpSpPr>
        <p:sp>
          <p:nvSpPr>
            <p:cNvPr id="74" name="AutoShape 43"/>
            <p:cNvSpPr>
              <a:spLocks noChangeArrowheads="1"/>
            </p:cNvSpPr>
            <p:nvPr/>
          </p:nvSpPr>
          <p:spPr bwMode="auto">
            <a:xfrm>
              <a:off x="2123856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BUILD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ENVIRONMENT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2267752" y="305579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66" name="Rechteck 65"/>
            <p:cNvSpPr/>
            <p:nvPr/>
          </p:nvSpPr>
          <p:spPr>
            <a:xfrm>
              <a:off x="2880963" y="3055792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105" name="AutoShape 4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231856" y="26775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ABE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6" name="AutoShape 4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231856" y="2873560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ANT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3924056" y="1473000"/>
            <a:ext cx="1152000" cy="988034"/>
            <a:chOff x="3924056" y="2139750"/>
            <a:chExt cx="1152000" cy="988034"/>
          </a:xfrm>
        </p:grpSpPr>
        <p:sp>
          <p:nvSpPr>
            <p:cNvPr id="67" name="Rechteck 66"/>
            <p:cNvSpPr/>
            <p:nvPr/>
          </p:nvSpPr>
          <p:spPr>
            <a:xfrm>
              <a:off x="4095660" y="305578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4772543" y="3055784"/>
              <a:ext cx="72000" cy="7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 algn="ctr">
                <a:buClr>
                  <a:srgbClr val="0899CC"/>
                </a:buClr>
                <a:buSzPct val="80000"/>
                <a:buFont typeface="Wingdings" panose="05000000000000000000" pitchFamily="2" charset="2"/>
                <a:buChar char="n"/>
              </a:pPr>
              <a:endParaRPr lang="de-AT" sz="1000" dirty="0" smtClean="0">
                <a:solidFill>
                  <a:srgbClr val="333333"/>
                </a:solidFill>
              </a:endParaRPr>
            </a:p>
          </p:txBody>
        </p:sp>
        <p:sp>
          <p:nvSpPr>
            <p:cNvPr id="109" name="AutoShape 43"/>
            <p:cNvSpPr>
              <a:spLocks noChangeArrowheads="1"/>
            </p:cNvSpPr>
            <p:nvPr/>
          </p:nvSpPr>
          <p:spPr bwMode="auto">
            <a:xfrm>
              <a:off x="3924056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DEPLOYMENT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ENVIRONMENT</a:t>
              </a:r>
            </a:p>
          </p:txBody>
        </p:sp>
        <p:sp>
          <p:nvSpPr>
            <p:cNvPr id="111" name="AutoShape 4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32056" y="24997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 Deployer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AutoShape 4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032056" y="271578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ProjectAutomator</a:t>
              </a:r>
              <a:endParaRPr lang="de-DE" sz="700" b="1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5621902" y="1473000"/>
            <a:ext cx="1152000" cy="972064"/>
            <a:chOff x="5621902" y="2139750"/>
            <a:chExt cx="1152000" cy="972064"/>
          </a:xfrm>
        </p:grpSpPr>
        <p:sp>
          <p:nvSpPr>
            <p:cNvPr id="113" name="AutoShape 43"/>
            <p:cNvSpPr>
              <a:spLocks noChangeArrowheads="1"/>
            </p:cNvSpPr>
            <p:nvPr/>
          </p:nvSpPr>
          <p:spPr bwMode="auto">
            <a:xfrm>
              <a:off x="5621902" y="2139750"/>
              <a:ext cx="1152000" cy="972064"/>
            </a:xfrm>
            <a:prstGeom prst="roundRect">
              <a:avLst>
                <a:gd name="adj" fmla="val 0"/>
              </a:avLst>
            </a:prstGeom>
            <a:solidFill>
              <a:srgbClr val="CCCCCB"/>
            </a:solidFill>
            <a:ln w="12700">
              <a:solidFill>
                <a:srgbClr val="666666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t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TESTING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900" b="1" kern="0" dirty="0" smtClean="0">
                  <a:solidFill>
                    <a:srgbClr val="666666"/>
                  </a:solidFill>
                </a:rPr>
                <a:t>HARNESS</a:t>
              </a:r>
            </a:p>
          </p:txBody>
        </p:sp>
        <p:sp>
          <p:nvSpPr>
            <p:cNvPr id="115" name="AutoShape 4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729902" y="2499742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077B9B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WmTest</a:t>
              </a:r>
              <a:r>
                <a:rPr lang="de-DE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Suite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6" name="AutoShape 4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29902" y="2715766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Citrus | SoapUI</a:t>
              </a:r>
              <a:endParaRPr lang="de-DE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7" name="AutoShape 4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29902" y="2931806"/>
              <a:ext cx="936000" cy="144000"/>
            </a:xfrm>
            <a:prstGeom prst="roundRect">
              <a:avLst>
                <a:gd name="adj" fmla="val 0"/>
              </a:avLst>
            </a:prstGeom>
            <a:solidFill>
              <a:srgbClr val="989898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b="1" kern="0" dirty="0" smtClean="0">
                  <a:solidFill>
                    <a:srgbClr val="FFFFFF"/>
                  </a:solidFill>
                  <a:cs typeface="Courier New" panose="02070309020205020404" pitchFamily="49" charset="0"/>
                </a:rPr>
                <a:t>Selenium &amp; others</a:t>
              </a:r>
              <a:endParaRPr lang="en-US" sz="700" b="1" kern="0" dirty="0">
                <a:solidFill>
                  <a:srgbClr val="FFFFFF"/>
                </a:solidFill>
                <a:cs typeface="Courier New" panose="02070309020205020404" pitchFamily="49" charset="0"/>
              </a:endParaRPr>
            </a:p>
          </p:txBody>
        </p:sp>
      </p:grpSp>
      <p:sp>
        <p:nvSpPr>
          <p:cNvPr id="69" name="AutoShape 4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231856" y="1813942"/>
            <a:ext cx="936000" cy="144000"/>
          </a:xfrm>
          <a:prstGeom prst="roundRect">
            <a:avLst>
              <a:gd name="adj" fmla="val 0"/>
            </a:avLst>
          </a:prstGeom>
          <a:solidFill>
            <a:srgbClr val="077B9B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00" b="1" kern="0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ISCCR</a:t>
            </a:r>
            <a:endParaRPr lang="de-DE" sz="700" b="1" kern="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AutoShape 4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3568" y="1625400"/>
            <a:ext cx="936000" cy="216000"/>
          </a:xfrm>
          <a:prstGeom prst="roundRect">
            <a:avLst>
              <a:gd name="adj" fmla="val 0"/>
            </a:avLst>
          </a:prstGeom>
          <a:solidFill>
            <a:srgbClr val="077B9B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b="1" kern="0" dirty="0" smtClean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WmTest</a:t>
            </a:r>
            <a:r>
              <a:rPr lang="de-DE" sz="900" b="1" kern="0" dirty="0" smtClean="0">
                <a:solidFill>
                  <a:srgbClr val="FFFFFF"/>
                </a:solidFill>
              </a:rPr>
              <a:t>Suite</a:t>
            </a:r>
            <a:endParaRPr lang="de-DE" sz="900" b="1" kern="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8125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Continous Delivery – Maturity at its best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5122" name="Picture 3" descr="image0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33401"/>
            <a:ext cx="7667626" cy="423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164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74309" y="68028"/>
            <a:ext cx="8353424" cy="324000"/>
          </a:xfrm>
        </p:spPr>
        <p:txBody>
          <a:bodyPr/>
          <a:lstStyle/>
          <a:p>
            <a:r>
              <a:rPr lang="de-DE" dirty="0" smtClean="0"/>
              <a:t>Continous Deployment</a:t>
            </a: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smtClean="0"/>
              <a:t>© 2016 Software AG. All rights reserved. For internal use only</a:t>
            </a:r>
            <a:endParaRPr lang="en-US" dirty="0" smtClean="0"/>
          </a:p>
        </p:txBody>
      </p:sp>
      <p:pic>
        <p:nvPicPr>
          <p:cNvPr id="3074" name="Picture 2" descr="http://cdn02.mindtheproduct.com/wp-content/uploads/2015/12/409-images-for-snap-blog-postedit_image3-au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49" y="595376"/>
            <a:ext cx="5654675" cy="41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491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c79bd877-fd41-4c30-a5cb-678830e195b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ab20f9cd-a789-4b7b-888e-6fabf98aaa8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d5bc1a48-2f90-44b1-a98c-74b01d37ea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cdc2658-b443-4869-9657-b8237c4f9d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e6d5bb7-f499-4e50-b1d7-e37689093b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3634de3-5be8-4980-8419-ddb42f12c62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96b9f586-51c9-49cb-a845-59a840fd7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b0638e87-9e56-4a48-9ef1-8b80c247e8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7cdac79-a6d6-4723-b6f1-46d0ead0f7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5573970b-9e46-47ec-956a-197ada16d1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7cdac79-a6d6-4723-b6f1-46d0ead0f70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adc91d1a-08ee-4111-a15d-b5ebb5ed03c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dcec8464-539b-407b-99be-0b16fa14c01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5f7067da-4572-4a6b-aa5c-684da2ad579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CHANGEDCOLORS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be8cf8a9-2f69-45f6-b0ee-a9f6a65534a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c79bd877-fd41-4c30-a5cb-678830e195b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ab20f9cd-a789-4b7b-888e-6fabf98aaa8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d5bc1a48-2f90-44b1-a98c-74b01d37ea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cdc2658-b443-4869-9657-b8237c4f9d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e6d5bb7-f499-4e50-b1d7-e37689093b5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3634de3-5be8-4980-8419-ddb42f12c62b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96b9f586-51c9-49cb-a845-59a840fd774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b0638e87-9e56-4a48-9ef1-8b80c247e88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7cdac79-a6d6-4723-b6f1-46d0ead0f70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5573970b-9e46-47ec-956a-197ada16d15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47cdac79-a6d6-4723-b6f1-46d0ead0f70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dcec8464-539b-407b-99be-0b16fa14c01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adc91d1a-08ee-4111-a15d-b5ebb5ed03c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dcec8464-539b-407b-99be-0b16fa14c01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6947a28e-371c-43f9-8dfe-a5376dd99fab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5f7067da-4572-4a6b-aa5c-684da2ad579b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0f28bff-06ed-4c3d-8963-03a4a9660b6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ASCHANGEDCOLORS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ext Placeholder 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ext Placeholder 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AGENDA" val="true"/>
  <p:tag name="CUSTOMID" val="{CA842E8C-7361-4AAA-8DF2-49FC4613922F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 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ext Placeholder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5,15654"/>
  <p:tag name="LEFT" val="31,12512"/>
  <p:tag name="WIDTH" val="657,7499"/>
  <p:tag name="HEIGHT" val="25,511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be8cf8a9-2f69-45f6-b0ee-a9f6a65534ac"/>
</p:tagLst>
</file>

<file path=ppt/theme/theme1.xml><?xml version="1.0" encoding="utf-8"?>
<a:theme xmlns:a="http://schemas.openxmlformats.org/drawingml/2006/main" name="Software AG">
  <a:themeElements>
    <a:clrScheme name="Software AG">
      <a:dk1>
        <a:srgbClr val="333333"/>
      </a:dk1>
      <a:lt1>
        <a:sysClr val="window" lastClr="FFFFFF"/>
      </a:lt1>
      <a:dk2>
        <a:srgbClr val="006F97"/>
      </a:dk2>
      <a:lt2>
        <a:srgbClr val="0899CC"/>
      </a:lt2>
      <a:accent1>
        <a:srgbClr val="0899CC"/>
      </a:accent1>
      <a:accent2>
        <a:srgbClr val="006F97"/>
      </a:accent2>
      <a:accent3>
        <a:srgbClr val="7F7F7F"/>
      </a:accent3>
      <a:accent4>
        <a:srgbClr val="0C3B60"/>
      </a:accent4>
      <a:accent5>
        <a:srgbClr val="04B2E0"/>
      </a:accent5>
      <a:accent6>
        <a:srgbClr val="8BCFED"/>
      </a:accent6>
      <a:hlink>
        <a:srgbClr val="0899CC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 marL="169200" indent="-169200">
          <a:spcBef>
            <a:spcPts val="432"/>
          </a:spcBef>
          <a:buClr>
            <a:schemeClr val="bg1">
              <a:lumMod val="50000"/>
            </a:schemeClr>
          </a:buClr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ware AG.potx" id="{A164CF00-4ACA-4357-8B2E-91D2B45CA024}" vid="{22D2C9AD-158F-4696-A020-4834932E76A0}"/>
    </a:ext>
  </a:extLst>
</a:theme>
</file>

<file path=ppt/theme/theme2.xml><?xml version="1.0" encoding="utf-8"?>
<a:theme xmlns:a="http://schemas.openxmlformats.org/drawingml/2006/main" name="1_Software AG">
  <a:themeElements>
    <a:clrScheme name="Software AG">
      <a:dk1>
        <a:srgbClr val="333333"/>
      </a:dk1>
      <a:lt1>
        <a:sysClr val="window" lastClr="FFFFFF"/>
      </a:lt1>
      <a:dk2>
        <a:srgbClr val="006F97"/>
      </a:dk2>
      <a:lt2>
        <a:srgbClr val="0899CC"/>
      </a:lt2>
      <a:accent1>
        <a:srgbClr val="0899CC"/>
      </a:accent1>
      <a:accent2>
        <a:srgbClr val="006F97"/>
      </a:accent2>
      <a:accent3>
        <a:srgbClr val="7F7F7F"/>
      </a:accent3>
      <a:accent4>
        <a:srgbClr val="0C3B60"/>
      </a:accent4>
      <a:accent5>
        <a:srgbClr val="04B2E0"/>
      </a:accent5>
      <a:accent6>
        <a:srgbClr val="8BCFED"/>
      </a:accent6>
      <a:hlink>
        <a:srgbClr val="0899CC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smtClean="0">
            <a:solidFill>
              <a:schemeClr val="bg1"/>
            </a:solidFill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 algn="ctr">
          <a:spcBef>
            <a:spcPts val="432"/>
          </a:spcBef>
          <a:buClr>
            <a:schemeClr val="bg1">
              <a:lumMod val="50000"/>
            </a:schemeClr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ware AG.potx" id="{A164CF00-4ACA-4357-8B2E-91D2B45CA024}" vid="{22D2C9AD-158F-4696-A020-4834932E76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10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13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2.xml><?xml version="1.0" encoding="utf-8"?>
<qs:outline xmlns:qs="urn:strategyCompass:quickSlide:basic:outline:2014">
  <qs:settings>
    <qs:designID>SoftwareAG1</qs:designID>
    <qs:numberingChecked>True</qs:numberingChecked>
    <qs:subNumberingChecked>True</qs:subNumberingChecked>
    <qs:pagesNumberChecked>True</qs:pagesNumberChecked>
    <qs:topicsChecked>True</qs:topicsChecked>
    <qs:overviewChecked>True</qs:overviewChecked>
    <qs:chapterNumberOnSlidesChecked>False</qs:chapterNumberOnSlidesChecked>
    <qs:chapterNameOnSlidesChecked>False</qs:chapterNameOnSlidesChecked>
    <qs:autoUpdateChecked>False</qs:autoUpdateChecked>
  </qs:settings>
  <qs:title>Topic</qs:title>
  <qs:overviewpage>259</qs:overviewpage>
  <qs:chapter>
    <qs:id>260</qs:id>
    <qs:title>Objective</qs:title>
    <qs:number>1.</qs:number>
    <qs:position>1</qs:position>
    <qs:level>0</qs:level>
    <qs:pageNr>3</qs:pageNr>
  </qs:chapter>
  <qs:chapter>
    <qs:id>261</qs:id>
    <qs:title>Actions so far</qs:title>
    <qs:number>2.</qs:number>
    <qs:position>2</qs:position>
    <qs:level>0</qs:level>
    <qs:pageNr>4</qs:pageNr>
  </qs:chapter>
  <qs:chapter>
    <qs:id>262</qs:id>
    <qs:title>What's next?</qs:title>
    <qs:number>3.</qs:number>
    <qs:position>3</qs:position>
    <qs:level>0</qs:level>
    <qs:pageNr>5</qs:pageNr>
  </qs:chapter>
  <qs:chapter>
    <qs:id>263</qs:id>
    <qs:title>Any challenges &amp; support required</qs:title>
    <qs:number>4.</qs:number>
    <qs:position>4</qs:position>
    <qs:level>0</qs:level>
    <qs:pageNr>6</qs:pageNr>
  </qs:chapter>
</qs:outline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5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6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7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8.xml><?xml version="1.0" encoding="utf-8"?>
<qs:outline xmlns:qs="urn:strategyCompass:quickSlide:basic:outlineSlide:2014">
  <qs:id>262</qs:id>
  <qs:title>What's next?</qs:title>
  <qs:number>3.</qs:number>
  <qs:position>3</qs:position>
  <qs:level>0</qs:level>
  <qs:pageNr>0</qs:pageNr>
</qs:outline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5E84F290DBA04AB3194145E78F9657" ma:contentTypeVersion="0" ma:contentTypeDescription="Create a new document." ma:contentTypeScope="" ma:versionID="31ef8f088ec6f6863dad0eb89ad226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C6446C-727D-4976-BFA8-089FE1940FBF}">
  <ds:schemaRefs>
    <ds:schemaRef ds:uri="urn:strategyCompass:quickSlide:basic:outlineSlide:2014"/>
  </ds:schemaRefs>
</ds:datastoreItem>
</file>

<file path=customXml/itemProps10.xml><?xml version="1.0" encoding="utf-8"?>
<ds:datastoreItem xmlns:ds="http://schemas.openxmlformats.org/officeDocument/2006/customXml" ds:itemID="{DB5D33C2-6A03-47A8-89DB-7FF3707E0C8B}">
  <ds:schemaRefs>
    <ds:schemaRef ds:uri="urn:strategyCompass:quickSlide:basic:outlineSlide:2014"/>
  </ds:schemaRefs>
</ds:datastoreItem>
</file>

<file path=customXml/itemProps11.xml><?xml version="1.0" encoding="utf-8"?>
<ds:datastoreItem xmlns:ds="http://schemas.openxmlformats.org/officeDocument/2006/customXml" ds:itemID="{9FD850FC-C893-49E7-8AF9-E5D8BAAC83BD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CA842E8C-7361-4AAA-8DF2-49FC4613922F}">
  <ds:schemaRefs>
    <ds:schemaRef ds:uri="urn:strategyCompass:quickSlide:basic:outlineSlide:2014"/>
  </ds:schemaRefs>
</ds:datastoreItem>
</file>

<file path=customXml/itemProps13.xml><?xml version="1.0" encoding="utf-8"?>
<ds:datastoreItem xmlns:ds="http://schemas.openxmlformats.org/officeDocument/2006/customXml" ds:itemID="{A8742C83-7F80-4A2E-BDA3-6102E3BED19E}">
  <ds:schemaRefs>
    <ds:schemaRef ds:uri="urn:strategyCompass:quickSlide:basic:outlineSlide:2014"/>
  </ds:schemaRefs>
</ds:datastoreItem>
</file>

<file path=customXml/itemProps2.xml><?xml version="1.0" encoding="utf-8"?>
<ds:datastoreItem xmlns:ds="http://schemas.openxmlformats.org/officeDocument/2006/customXml" ds:itemID="{06BB3CDD-9F4E-4021-8DC3-5FF563503C00}">
  <ds:schemaRefs>
    <ds:schemaRef ds:uri="urn:strategyCompass:quickSlide:basic:outline:2014"/>
  </ds:schemaRefs>
</ds:datastoreItem>
</file>

<file path=customXml/itemProps3.xml><?xml version="1.0" encoding="utf-8"?>
<ds:datastoreItem xmlns:ds="http://schemas.openxmlformats.org/officeDocument/2006/customXml" ds:itemID="{545D029B-074D-42E4-8836-B016E6596DFF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687CD5F-C75B-4EBA-8983-4008993AB3FC}">
  <ds:schemaRefs>
    <ds:schemaRef ds:uri="urn:strategyCompass:quickSlide:basic:outlineSlide:2014"/>
  </ds:schemaRefs>
</ds:datastoreItem>
</file>

<file path=customXml/itemProps5.xml><?xml version="1.0" encoding="utf-8"?>
<ds:datastoreItem xmlns:ds="http://schemas.openxmlformats.org/officeDocument/2006/customXml" ds:itemID="{03A543DA-D4AB-4A53-9F99-05517E767C5F}">
  <ds:schemaRefs>
    <ds:schemaRef ds:uri="urn:strategyCompass:quickSlide:basic:outlineSlide:2014"/>
  </ds:schemaRefs>
</ds:datastoreItem>
</file>

<file path=customXml/itemProps6.xml><?xml version="1.0" encoding="utf-8"?>
<ds:datastoreItem xmlns:ds="http://schemas.openxmlformats.org/officeDocument/2006/customXml" ds:itemID="{7B5AF581-EADB-4A00-96F7-2D11FA2D7BAE}">
  <ds:schemaRefs>
    <ds:schemaRef ds:uri="urn:strategyCompass:quickSlide:basic:outlineSlide:2014"/>
  </ds:schemaRefs>
</ds:datastoreItem>
</file>

<file path=customXml/itemProps7.xml><?xml version="1.0" encoding="utf-8"?>
<ds:datastoreItem xmlns:ds="http://schemas.openxmlformats.org/officeDocument/2006/customXml" ds:itemID="{4474CA5B-147F-480D-8F78-7688E7DD654A}">
  <ds:schemaRefs>
    <ds:schemaRef ds:uri="urn:strategyCompass:quickSlide:basic:outlineSlide:2014"/>
  </ds:schemaRefs>
</ds:datastoreItem>
</file>

<file path=customXml/itemProps8.xml><?xml version="1.0" encoding="utf-8"?>
<ds:datastoreItem xmlns:ds="http://schemas.openxmlformats.org/officeDocument/2006/customXml" ds:itemID="{67D116E0-9795-4774-BB26-FC990EA156D7}">
  <ds:schemaRefs>
    <ds:schemaRef ds:uri="urn:strategyCompass:quickSlide:basic:outlineSlide:2014"/>
  </ds:schemaRefs>
</ds:datastoreItem>
</file>

<file path=customXml/itemProps9.xml><?xml version="1.0" encoding="utf-8"?>
<ds:datastoreItem xmlns:ds="http://schemas.openxmlformats.org/officeDocument/2006/customXml" ds:itemID="{5B6AEF1A-3168-4FA0-8A0F-25C309A819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941</Words>
  <Application>Microsoft Office PowerPoint</Application>
  <PresentationFormat>On-screen Show (16:9)</PresentationFormat>
  <Paragraphs>233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Software AG</vt:lpstr>
      <vt:lpstr>1_Software AG</vt:lpstr>
      <vt:lpstr>CONTINUOUS INTEGRATION</vt:lpstr>
      <vt:lpstr>Change LOG</vt:lpstr>
      <vt:lpstr>Continous INSPECTION</vt:lpstr>
      <vt:lpstr>Continous Integration</vt:lpstr>
      <vt:lpstr>Continous Delivery</vt:lpstr>
      <vt:lpstr>How Does it work</vt:lpstr>
      <vt:lpstr>PowerPoint Presentation</vt:lpstr>
      <vt:lpstr>Continous Delivery – Maturity at its best</vt:lpstr>
      <vt:lpstr>Continous Deployment</vt:lpstr>
      <vt:lpstr>Topic</vt:lpstr>
      <vt:lpstr>Topic</vt:lpstr>
      <vt:lpstr>Topic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Jindal, Vikram</dc:creator>
  <cp:lastModifiedBy>Bairwa, Hukam Singh</cp:lastModifiedBy>
  <cp:revision>181</cp:revision>
  <dcterms:created xsi:type="dcterms:W3CDTF">2015-08-24T09:09:39Z</dcterms:created>
  <dcterms:modified xsi:type="dcterms:W3CDTF">2018-02-01T12:35:02Z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0x010100DD5E84F290DBA04AB3194145E78F9657</vt:lpwstr>
  </property>
</Properties>
</file>